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8" r:id="rId3"/>
    <p:sldId id="264" r:id="rId4"/>
    <p:sldId id="265" r:id="rId5"/>
    <p:sldId id="271" r:id="rId6"/>
    <p:sldId id="297" r:id="rId7"/>
    <p:sldId id="284" r:id="rId8"/>
    <p:sldId id="285" r:id="rId9"/>
    <p:sldId id="288" r:id="rId10"/>
    <p:sldId id="272" r:id="rId11"/>
    <p:sldId id="295" r:id="rId12"/>
    <p:sldId id="299" r:id="rId13"/>
    <p:sldId id="301" r:id="rId14"/>
    <p:sldId id="30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6808CC-8ABA-46B5-98CF-F3C04297D16F}" v="8" dt="2020-02-05T11:59:38.1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69" y="4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sv-SE"/>
              <a:t>Klicka här för att ändra mall för rubrikformat</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83426A36-9C53-4C6C-AB0C-35D6037A6849}" type="datetimeFigureOut">
              <a:rPr lang="sv-SE" smtClean="0"/>
              <a:t>2020-02-26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2ACE865-F7AC-4AB1-802A-F36BD459CD0A}" type="slidenum">
              <a:rPr lang="sv-SE" smtClean="0"/>
              <a:t>‹#›</a:t>
            </a:fld>
            <a:endParaRPr lang="sv-SE"/>
          </a:p>
        </p:txBody>
      </p:sp>
    </p:spTree>
    <p:extLst>
      <p:ext uri="{BB962C8B-B14F-4D97-AF65-F5344CB8AC3E}">
        <p14:creationId xmlns:p14="http://schemas.microsoft.com/office/powerpoint/2010/main" val="151194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83426A36-9C53-4C6C-AB0C-35D6037A6849}" type="datetimeFigureOut">
              <a:rPr lang="sv-SE" smtClean="0"/>
              <a:t>2020-02-26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92ACE865-F7AC-4AB1-802A-F36BD459CD0A}" type="slidenum">
              <a:rPr lang="sv-SE" smtClean="0"/>
              <a:t>‹#›</a:t>
            </a:fld>
            <a:endParaRPr lang="sv-SE"/>
          </a:p>
        </p:txBody>
      </p:sp>
    </p:spTree>
    <p:extLst>
      <p:ext uri="{BB962C8B-B14F-4D97-AF65-F5344CB8AC3E}">
        <p14:creationId xmlns:p14="http://schemas.microsoft.com/office/powerpoint/2010/main" val="509684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sv-SE"/>
              <a:t>Klicka här för att ändra mall för rubrikformat</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83426A36-9C53-4C6C-AB0C-35D6037A6849}" type="datetimeFigureOut">
              <a:rPr lang="sv-SE" smtClean="0"/>
              <a:t>2020-02-26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2ACE865-F7AC-4AB1-802A-F36BD459CD0A}" type="slidenum">
              <a:rPr lang="sv-SE" smtClean="0"/>
              <a:t>‹#›</a:t>
            </a:fld>
            <a:endParaRPr lang="sv-SE"/>
          </a:p>
        </p:txBody>
      </p:sp>
    </p:spTree>
    <p:extLst>
      <p:ext uri="{BB962C8B-B14F-4D97-AF65-F5344CB8AC3E}">
        <p14:creationId xmlns:p14="http://schemas.microsoft.com/office/powerpoint/2010/main" val="1751524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sv-SE"/>
              <a:t>Klicka här för att ändra mall för rubrikformat</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sv-SE"/>
              <a:t>Klicka här för att ändra format på bakgrundstexten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83426A36-9C53-4C6C-AB0C-35D6037A6849}" type="datetimeFigureOut">
              <a:rPr lang="sv-SE" smtClean="0"/>
              <a:t>2020-02-26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2ACE865-F7AC-4AB1-802A-F36BD459CD0A}" type="slidenum">
              <a:rPr lang="sv-SE" smtClean="0"/>
              <a:t>‹#›</a:t>
            </a:fld>
            <a:endParaRPr lang="sv-SE"/>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93531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83426A36-9C53-4C6C-AB0C-35D6037A6849}" type="datetimeFigureOut">
              <a:rPr lang="sv-SE" smtClean="0"/>
              <a:t>2020-02-26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2ACE865-F7AC-4AB1-802A-F36BD459CD0A}" type="slidenum">
              <a:rPr lang="sv-SE" smtClean="0"/>
              <a:t>‹#›</a:t>
            </a:fld>
            <a:endParaRPr lang="sv-SE"/>
          </a:p>
        </p:txBody>
      </p:sp>
    </p:spTree>
    <p:extLst>
      <p:ext uri="{BB962C8B-B14F-4D97-AF65-F5344CB8AC3E}">
        <p14:creationId xmlns:p14="http://schemas.microsoft.com/office/powerpoint/2010/main" val="2301738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3426A36-9C53-4C6C-AB0C-35D6037A6849}" type="datetimeFigureOut">
              <a:rPr lang="sv-SE" smtClean="0"/>
              <a:t>2020-02-26</a:t>
            </a:fld>
            <a:endParaRPr lang="sv-SE"/>
          </a:p>
        </p:txBody>
      </p:sp>
      <p:sp>
        <p:nvSpPr>
          <p:cNvPr id="4"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2ACE865-F7AC-4AB1-802A-F36BD459CD0A}" type="slidenum">
              <a:rPr lang="sv-SE" smtClean="0"/>
              <a:t>‹#›</a:t>
            </a:fld>
            <a:endParaRPr lang="sv-SE"/>
          </a:p>
        </p:txBody>
      </p:sp>
    </p:spTree>
    <p:extLst>
      <p:ext uri="{BB962C8B-B14F-4D97-AF65-F5344CB8AC3E}">
        <p14:creationId xmlns:p14="http://schemas.microsoft.com/office/powerpoint/2010/main" val="2291214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kolum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3426A36-9C53-4C6C-AB0C-35D6037A6849}" type="datetimeFigureOut">
              <a:rPr lang="sv-SE" smtClean="0"/>
              <a:t>2020-02-26</a:t>
            </a:fld>
            <a:endParaRPr lang="sv-SE"/>
          </a:p>
        </p:txBody>
      </p:sp>
      <p:sp>
        <p:nvSpPr>
          <p:cNvPr id="4"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2ACE865-F7AC-4AB1-802A-F36BD459CD0A}" type="slidenum">
              <a:rPr lang="sv-SE" smtClean="0"/>
              <a:t>‹#›</a:t>
            </a:fld>
            <a:endParaRPr lang="sv-SE"/>
          </a:p>
        </p:txBody>
      </p:sp>
    </p:spTree>
    <p:extLst>
      <p:ext uri="{BB962C8B-B14F-4D97-AF65-F5344CB8AC3E}">
        <p14:creationId xmlns:p14="http://schemas.microsoft.com/office/powerpoint/2010/main" val="1668008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nchor="t" anchorCtr="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83426A36-9C53-4C6C-AB0C-35D6037A6849}" type="datetimeFigureOut">
              <a:rPr lang="sv-SE" smtClean="0"/>
              <a:t>2020-02-26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2ACE865-F7AC-4AB1-802A-F36BD459CD0A}" type="slidenum">
              <a:rPr lang="sv-SE" smtClean="0"/>
              <a:t>‹#›</a:t>
            </a:fld>
            <a:endParaRPr lang="sv-SE"/>
          </a:p>
        </p:txBody>
      </p:sp>
    </p:spTree>
    <p:extLst>
      <p:ext uri="{BB962C8B-B14F-4D97-AF65-F5344CB8AC3E}">
        <p14:creationId xmlns:p14="http://schemas.microsoft.com/office/powerpoint/2010/main" val="38295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83426A36-9C53-4C6C-AB0C-35D6037A6849}" type="datetimeFigureOut">
              <a:rPr lang="sv-SE" smtClean="0"/>
              <a:t>2020-02-26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2ACE865-F7AC-4AB1-802A-F36BD459CD0A}" type="slidenum">
              <a:rPr lang="sv-SE" smtClean="0"/>
              <a:t>‹#›</a:t>
            </a:fld>
            <a:endParaRPr lang="sv-SE"/>
          </a:p>
        </p:txBody>
      </p:sp>
    </p:spTree>
    <p:extLst>
      <p:ext uri="{BB962C8B-B14F-4D97-AF65-F5344CB8AC3E}">
        <p14:creationId xmlns:p14="http://schemas.microsoft.com/office/powerpoint/2010/main" val="1652975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3"/>
          <p:cNvSpPr>
            <a:spLocks noGrp="1"/>
          </p:cNvSpPr>
          <p:nvPr>
            <p:ph type="dt" sz="half" idx="10"/>
          </p:nvPr>
        </p:nvSpPr>
        <p:spPr/>
        <p:txBody>
          <a:bodyPr/>
          <a:lstStyle/>
          <a:p>
            <a:fld id="{83426A36-9C53-4C6C-AB0C-35D6037A6849}" type="datetimeFigureOut">
              <a:rPr lang="sv-SE" smtClean="0"/>
              <a:t>2020-02-26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2ACE865-F7AC-4AB1-802A-F36BD459CD0A}" type="slidenum">
              <a:rPr lang="sv-SE" smtClean="0"/>
              <a:t>‹#›</a:t>
            </a:fld>
            <a:endParaRPr lang="sv-SE"/>
          </a:p>
        </p:txBody>
      </p:sp>
    </p:spTree>
    <p:extLst>
      <p:ext uri="{BB962C8B-B14F-4D97-AF65-F5344CB8AC3E}">
        <p14:creationId xmlns:p14="http://schemas.microsoft.com/office/powerpoint/2010/main" val="323043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83426A36-9C53-4C6C-AB0C-35D6037A6849}" type="datetimeFigureOut">
              <a:rPr lang="sv-SE" smtClean="0"/>
              <a:t>2020-02-26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2ACE865-F7AC-4AB1-802A-F36BD459CD0A}" type="slidenum">
              <a:rPr lang="sv-SE" smtClean="0"/>
              <a:t>‹#›</a:t>
            </a:fld>
            <a:endParaRPr lang="sv-SE"/>
          </a:p>
        </p:txBody>
      </p:sp>
    </p:spTree>
    <p:extLst>
      <p:ext uri="{BB962C8B-B14F-4D97-AF65-F5344CB8AC3E}">
        <p14:creationId xmlns:p14="http://schemas.microsoft.com/office/powerpoint/2010/main" val="4073155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83426A36-9C53-4C6C-AB0C-35D6037A6849}" type="datetimeFigureOut">
              <a:rPr lang="sv-SE" smtClean="0"/>
              <a:t>2020-02-26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92ACE865-F7AC-4AB1-802A-F36BD459CD0A}" type="slidenum">
              <a:rPr lang="sv-SE" smtClean="0"/>
              <a:t>‹#›</a:t>
            </a:fld>
            <a:endParaRPr lang="sv-SE"/>
          </a:p>
        </p:txBody>
      </p:sp>
    </p:spTree>
    <p:extLst>
      <p:ext uri="{BB962C8B-B14F-4D97-AF65-F5344CB8AC3E}">
        <p14:creationId xmlns:p14="http://schemas.microsoft.com/office/powerpoint/2010/main" val="2337527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Klicka här för att ändra mall för rubrikformat</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83426A36-9C53-4C6C-AB0C-35D6037A6849}" type="datetimeFigureOut">
              <a:rPr lang="sv-SE" smtClean="0"/>
              <a:t>2020-02-26</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92ACE865-F7AC-4AB1-802A-F36BD459CD0A}" type="slidenum">
              <a:rPr lang="sv-SE" smtClean="0"/>
              <a:t>‹#›</a:t>
            </a:fld>
            <a:endParaRPr lang="sv-SE"/>
          </a:p>
        </p:txBody>
      </p:sp>
    </p:spTree>
    <p:extLst>
      <p:ext uri="{BB962C8B-B14F-4D97-AF65-F5344CB8AC3E}">
        <p14:creationId xmlns:p14="http://schemas.microsoft.com/office/powerpoint/2010/main" val="2694925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7" name="Date Placeholder 2"/>
          <p:cNvSpPr>
            <a:spLocks noGrp="1"/>
          </p:cNvSpPr>
          <p:nvPr>
            <p:ph type="dt" sz="half" idx="10"/>
          </p:nvPr>
        </p:nvSpPr>
        <p:spPr/>
        <p:txBody>
          <a:bodyPr/>
          <a:lstStyle/>
          <a:p>
            <a:fld id="{83426A36-9C53-4C6C-AB0C-35D6037A6849}" type="datetimeFigureOut">
              <a:rPr lang="sv-SE" smtClean="0"/>
              <a:t>2020-02-26</a:t>
            </a:fld>
            <a:endParaRPr lang="sv-SE"/>
          </a:p>
        </p:txBody>
      </p:sp>
      <p:sp>
        <p:nvSpPr>
          <p:cNvPr id="5" name="Footer Placeholder 3"/>
          <p:cNvSpPr>
            <a:spLocks noGrp="1"/>
          </p:cNvSpPr>
          <p:nvPr>
            <p:ph type="ftr" sz="quarter" idx="11"/>
          </p:nvPr>
        </p:nvSpPr>
        <p:spPr/>
        <p:txBody>
          <a:bodyPr/>
          <a:lstStyle/>
          <a:p>
            <a:endParaRPr lang="sv-SE"/>
          </a:p>
        </p:txBody>
      </p:sp>
      <p:sp>
        <p:nvSpPr>
          <p:cNvPr id="6" name="Slide Number Placeholder 4"/>
          <p:cNvSpPr>
            <a:spLocks noGrp="1"/>
          </p:cNvSpPr>
          <p:nvPr>
            <p:ph type="sldNum" sz="quarter" idx="12"/>
          </p:nvPr>
        </p:nvSpPr>
        <p:spPr/>
        <p:txBody>
          <a:bodyPr/>
          <a:lstStyle/>
          <a:p>
            <a:fld id="{92ACE865-F7AC-4AB1-802A-F36BD459CD0A}" type="slidenum">
              <a:rPr lang="sv-SE" smtClean="0"/>
              <a:t>‹#›</a:t>
            </a:fld>
            <a:endParaRPr lang="sv-SE"/>
          </a:p>
        </p:txBody>
      </p:sp>
    </p:spTree>
    <p:extLst>
      <p:ext uri="{BB962C8B-B14F-4D97-AF65-F5344CB8AC3E}">
        <p14:creationId xmlns:p14="http://schemas.microsoft.com/office/powerpoint/2010/main" val="237669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3426A36-9C53-4C6C-AB0C-35D6037A6849}" type="datetimeFigureOut">
              <a:rPr lang="sv-SE" smtClean="0"/>
              <a:t>2020-02-26</a:t>
            </a:fld>
            <a:endParaRPr lang="sv-SE"/>
          </a:p>
        </p:txBody>
      </p:sp>
      <p:sp>
        <p:nvSpPr>
          <p:cNvPr id="5" name="Footer Placeholder 2"/>
          <p:cNvSpPr>
            <a:spLocks noGrp="1"/>
          </p:cNvSpPr>
          <p:nvPr>
            <p:ph type="ftr" sz="quarter" idx="11"/>
          </p:nvPr>
        </p:nvSpPr>
        <p:spPr/>
        <p:txBody>
          <a:bodyPr/>
          <a:lstStyle/>
          <a:p>
            <a:endParaRPr lang="sv-SE"/>
          </a:p>
        </p:txBody>
      </p:sp>
      <p:sp>
        <p:nvSpPr>
          <p:cNvPr id="6" name="Slide Number Placeholder 3"/>
          <p:cNvSpPr>
            <a:spLocks noGrp="1"/>
          </p:cNvSpPr>
          <p:nvPr>
            <p:ph type="sldNum" sz="quarter" idx="12"/>
          </p:nvPr>
        </p:nvSpPr>
        <p:spPr/>
        <p:txBody>
          <a:bodyPr/>
          <a:lstStyle/>
          <a:p>
            <a:fld id="{92ACE865-F7AC-4AB1-802A-F36BD459CD0A}" type="slidenum">
              <a:rPr lang="sv-SE" smtClean="0"/>
              <a:t>‹#›</a:t>
            </a:fld>
            <a:endParaRPr lang="sv-SE"/>
          </a:p>
        </p:txBody>
      </p:sp>
    </p:spTree>
    <p:extLst>
      <p:ext uri="{BB962C8B-B14F-4D97-AF65-F5344CB8AC3E}">
        <p14:creationId xmlns:p14="http://schemas.microsoft.com/office/powerpoint/2010/main" val="1713012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sv-SE"/>
              <a:t>Klicka här för att ändra mall för rubrikformat</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7" name="Date Placeholder 4"/>
          <p:cNvSpPr>
            <a:spLocks noGrp="1"/>
          </p:cNvSpPr>
          <p:nvPr>
            <p:ph type="dt" sz="half" idx="10"/>
          </p:nvPr>
        </p:nvSpPr>
        <p:spPr/>
        <p:txBody>
          <a:bodyPr/>
          <a:lstStyle/>
          <a:p>
            <a:fld id="{83426A36-9C53-4C6C-AB0C-35D6037A6849}" type="datetimeFigureOut">
              <a:rPr lang="sv-SE" smtClean="0"/>
              <a:t>2020-02-26</a:t>
            </a:fld>
            <a:endParaRPr lang="sv-SE"/>
          </a:p>
        </p:txBody>
      </p:sp>
      <p:sp>
        <p:nvSpPr>
          <p:cNvPr id="5" name="Footer Placeholder 5"/>
          <p:cNvSpPr>
            <a:spLocks noGrp="1"/>
          </p:cNvSpPr>
          <p:nvPr>
            <p:ph type="ftr" sz="quarter" idx="11"/>
          </p:nvPr>
        </p:nvSpPr>
        <p:spPr/>
        <p:txBody>
          <a:bodyPr/>
          <a:lstStyle/>
          <a:p>
            <a:endParaRPr lang="sv-SE"/>
          </a:p>
        </p:txBody>
      </p:sp>
      <p:sp>
        <p:nvSpPr>
          <p:cNvPr id="6" name="Slide Number Placeholder 6"/>
          <p:cNvSpPr>
            <a:spLocks noGrp="1"/>
          </p:cNvSpPr>
          <p:nvPr>
            <p:ph type="sldNum" sz="quarter" idx="12"/>
          </p:nvPr>
        </p:nvSpPr>
        <p:spPr/>
        <p:txBody>
          <a:bodyPr/>
          <a:lstStyle/>
          <a:p>
            <a:fld id="{92ACE865-F7AC-4AB1-802A-F36BD459CD0A}" type="slidenum">
              <a:rPr lang="sv-SE" smtClean="0"/>
              <a:t>‹#›</a:t>
            </a:fld>
            <a:endParaRPr lang="sv-SE"/>
          </a:p>
        </p:txBody>
      </p:sp>
    </p:spTree>
    <p:extLst>
      <p:ext uri="{BB962C8B-B14F-4D97-AF65-F5344CB8AC3E}">
        <p14:creationId xmlns:p14="http://schemas.microsoft.com/office/powerpoint/2010/main" val="2767321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83426A36-9C53-4C6C-AB0C-35D6037A6849}" type="datetimeFigureOut">
              <a:rPr lang="sv-SE" smtClean="0"/>
              <a:t>2020-02-26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92ACE865-F7AC-4AB1-802A-F36BD459CD0A}" type="slidenum">
              <a:rPr lang="sv-SE" smtClean="0"/>
              <a:t>‹#›</a:t>
            </a:fld>
            <a:endParaRPr lang="sv-SE"/>
          </a:p>
        </p:txBody>
      </p:sp>
    </p:spTree>
    <p:extLst>
      <p:ext uri="{BB962C8B-B14F-4D97-AF65-F5344CB8AC3E}">
        <p14:creationId xmlns:p14="http://schemas.microsoft.com/office/powerpoint/2010/main" val="3497553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3426A36-9C53-4C6C-AB0C-35D6037A6849}" type="datetimeFigureOut">
              <a:rPr lang="sv-SE" smtClean="0"/>
              <a:t>2020-02-26</a:t>
            </a:fld>
            <a:endParaRPr lang="sv-SE"/>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sv-SE"/>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2ACE865-F7AC-4AB1-802A-F36BD459CD0A}" type="slidenum">
              <a:rPr lang="sv-SE" smtClean="0"/>
              <a:t>‹#›</a:t>
            </a:fld>
            <a:endParaRPr lang="sv-SE"/>
          </a:p>
        </p:txBody>
      </p:sp>
    </p:spTree>
    <p:extLst>
      <p:ext uri="{BB962C8B-B14F-4D97-AF65-F5344CB8AC3E}">
        <p14:creationId xmlns:p14="http://schemas.microsoft.com/office/powerpoint/2010/main" val="67964413"/>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eg"/><Relationship Id="rId1" Type="http://schemas.openxmlformats.org/officeDocument/2006/relationships/slideLayout" Target="../slideLayouts/slideLayout4.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g"/><Relationship Id="rId1" Type="http://schemas.openxmlformats.org/officeDocument/2006/relationships/slideLayout" Target="../slideLayouts/slideLayout4.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eg"/><Relationship Id="rId1" Type="http://schemas.openxmlformats.org/officeDocument/2006/relationships/slideLayout" Target="../slideLayouts/slideLayout4.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jpg"/><Relationship Id="rId1" Type="http://schemas.openxmlformats.org/officeDocument/2006/relationships/slideLayout" Target="../slideLayouts/slideLayout4.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Layout" Target="../slideLayouts/slideLayout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Layout" Target="../slideLayouts/slideLayout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Layout" Target="../slideLayouts/slideLayout4.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Layout" Target="../slideLayouts/slideLayout4.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g"/><Relationship Id="rId1" Type="http://schemas.openxmlformats.org/officeDocument/2006/relationships/slideLayout" Target="../slideLayouts/slideLayout4.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g"/><Relationship Id="rId1" Type="http://schemas.openxmlformats.org/officeDocument/2006/relationships/slideLayout" Target="../slideLayouts/slideLayout4.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0F7302AF-86B9-441B-8D24-AC382E2A43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7" name="Picture 46">
            <a:extLst>
              <a:ext uri="{FF2B5EF4-FFF2-40B4-BE49-F238E27FC236}">
                <a16:creationId xmlns:a16="http://schemas.microsoft.com/office/drawing/2014/main" id="{99A2A6C2-D371-4C6B-B50F-CC71C6D010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9" name="Oval 48">
            <a:extLst>
              <a:ext uri="{FF2B5EF4-FFF2-40B4-BE49-F238E27FC236}">
                <a16:creationId xmlns:a16="http://schemas.microsoft.com/office/drawing/2014/main" id="{5F07A6A6-E44B-411E-AA18-65E481136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1" name="Picture 50">
            <a:extLst>
              <a:ext uri="{FF2B5EF4-FFF2-40B4-BE49-F238E27FC236}">
                <a16:creationId xmlns:a16="http://schemas.microsoft.com/office/drawing/2014/main" id="{8CC3468F-5EED-42B0-8507-F30360E1D5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3" name="Picture 52">
            <a:extLst>
              <a:ext uri="{FF2B5EF4-FFF2-40B4-BE49-F238E27FC236}">
                <a16:creationId xmlns:a16="http://schemas.microsoft.com/office/drawing/2014/main" id="{591711EE-029D-453C-9AE9-E87829F1D3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5" name="Rectangle 54">
            <a:extLst>
              <a:ext uri="{FF2B5EF4-FFF2-40B4-BE49-F238E27FC236}">
                <a16:creationId xmlns:a16="http://schemas.microsoft.com/office/drawing/2014/main" id="{5D5A8E14-301B-40C0-A174-D2232EF95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Rubrik 8">
            <a:extLst>
              <a:ext uri="{FF2B5EF4-FFF2-40B4-BE49-F238E27FC236}">
                <a16:creationId xmlns:a16="http://schemas.microsoft.com/office/drawing/2014/main" id="{F3196BE0-E6F8-4B0E-98F6-96EB607FDA26}"/>
              </a:ext>
            </a:extLst>
          </p:cNvPr>
          <p:cNvSpPr>
            <a:spLocks noGrp="1"/>
          </p:cNvSpPr>
          <p:nvPr>
            <p:ph type="title"/>
          </p:nvPr>
        </p:nvSpPr>
        <p:spPr>
          <a:xfrm>
            <a:off x="7400518" y="1447800"/>
            <a:ext cx="4143781" cy="3096987"/>
          </a:xfrm>
        </p:spPr>
        <p:txBody>
          <a:bodyPr vert="horz" lIns="91440" tIns="45720" rIns="91440" bIns="45720" rtlCol="0" anchor="b">
            <a:normAutofit/>
          </a:bodyPr>
          <a:lstStyle/>
          <a:p>
            <a:r>
              <a:rPr lang="en-US" sz="5400"/>
              <a:t>Från parning till valplåda</a:t>
            </a:r>
          </a:p>
        </p:txBody>
      </p:sp>
      <p:sp>
        <p:nvSpPr>
          <p:cNvPr id="57" name="Freeform: Shape 56">
            <a:extLst>
              <a:ext uri="{FF2B5EF4-FFF2-40B4-BE49-F238E27FC236}">
                <a16:creationId xmlns:a16="http://schemas.microsoft.com/office/drawing/2014/main" id="{22AC4D5D-0A9D-43D6-A836-13B38BA13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68960" y="-68960"/>
            <a:ext cx="6858001" cy="6995918"/>
          </a:xfrm>
          <a:custGeom>
            <a:avLst/>
            <a:gdLst>
              <a:gd name="connsiteX0" fmla="*/ 6858001 w 6858001"/>
              <a:gd name="connsiteY0" fmla="*/ 1344715 h 6995918"/>
              <a:gd name="connsiteX1" fmla="*/ 6858001 w 6858001"/>
              <a:gd name="connsiteY1" fmla="*/ 1177 h 6995918"/>
              <a:gd name="connsiteX2" fmla="*/ 6702324 w 6858001"/>
              <a:gd name="connsiteY2" fmla="*/ 26222 h 6995918"/>
              <a:gd name="connsiteX3" fmla="*/ 6547333 w 6858001"/>
              <a:gd name="connsiteY3" fmla="*/ 50091 h 6995918"/>
              <a:gd name="connsiteX4" fmla="*/ 6391657 w 6858001"/>
              <a:gd name="connsiteY4" fmla="*/ 73455 h 6995918"/>
              <a:gd name="connsiteX5" fmla="*/ 6235294 w 6858001"/>
              <a:gd name="connsiteY5" fmla="*/ 93458 h 6995918"/>
              <a:gd name="connsiteX6" fmla="*/ 6079618 w 6858001"/>
              <a:gd name="connsiteY6" fmla="*/ 113629 h 6995918"/>
              <a:gd name="connsiteX7" fmla="*/ 5923255 w 6858001"/>
              <a:gd name="connsiteY7" fmla="*/ 132455 h 6995918"/>
              <a:gd name="connsiteX8" fmla="*/ 5768950 w 6858001"/>
              <a:gd name="connsiteY8" fmla="*/ 148591 h 6995918"/>
              <a:gd name="connsiteX9" fmla="*/ 5612588 w 6858001"/>
              <a:gd name="connsiteY9" fmla="*/ 163887 h 6995918"/>
              <a:gd name="connsiteX10" fmla="*/ 5456911 w 6858001"/>
              <a:gd name="connsiteY10" fmla="*/ 177839 h 6995918"/>
              <a:gd name="connsiteX11" fmla="*/ 5303978 w 6858001"/>
              <a:gd name="connsiteY11" fmla="*/ 189941 h 6995918"/>
              <a:gd name="connsiteX12" fmla="*/ 5148987 w 6858001"/>
              <a:gd name="connsiteY12" fmla="*/ 202044 h 6995918"/>
              <a:gd name="connsiteX13" fmla="*/ 4996054 w 6858001"/>
              <a:gd name="connsiteY13" fmla="*/ 212129 h 6995918"/>
              <a:gd name="connsiteX14" fmla="*/ 4843120 w 6858001"/>
              <a:gd name="connsiteY14" fmla="*/ 220029 h 6995918"/>
              <a:gd name="connsiteX15" fmla="*/ 4690873 w 6858001"/>
              <a:gd name="connsiteY15" fmla="*/ 228266 h 6995918"/>
              <a:gd name="connsiteX16" fmla="*/ 4539997 w 6858001"/>
              <a:gd name="connsiteY16" fmla="*/ 235157 h 6995918"/>
              <a:gd name="connsiteX17" fmla="*/ 4390492 w 6858001"/>
              <a:gd name="connsiteY17" fmla="*/ 240032 h 6995918"/>
              <a:gd name="connsiteX18" fmla="*/ 4240988 w 6858001"/>
              <a:gd name="connsiteY18" fmla="*/ 244234 h 6995918"/>
              <a:gd name="connsiteX19" fmla="*/ 4092855 w 6858001"/>
              <a:gd name="connsiteY19" fmla="*/ 248268 h 6995918"/>
              <a:gd name="connsiteX20" fmla="*/ 3946780 w 6858001"/>
              <a:gd name="connsiteY20" fmla="*/ 250117 h 6995918"/>
              <a:gd name="connsiteX21" fmla="*/ 3800704 w 6858001"/>
              <a:gd name="connsiteY21" fmla="*/ 252134 h 6995918"/>
              <a:gd name="connsiteX22" fmla="*/ 3656686 w 6858001"/>
              <a:gd name="connsiteY22" fmla="*/ 253143 h 6995918"/>
              <a:gd name="connsiteX23" fmla="*/ 3514040 w 6858001"/>
              <a:gd name="connsiteY23" fmla="*/ 252134 h 6995918"/>
              <a:gd name="connsiteX24" fmla="*/ 3372765 w 6858001"/>
              <a:gd name="connsiteY24" fmla="*/ 252134 h 6995918"/>
              <a:gd name="connsiteX25" fmla="*/ 3232862 w 6858001"/>
              <a:gd name="connsiteY25" fmla="*/ 250117 h 6995918"/>
              <a:gd name="connsiteX26" fmla="*/ 3095702 w 6858001"/>
              <a:gd name="connsiteY26" fmla="*/ 247092 h 6995918"/>
              <a:gd name="connsiteX27" fmla="*/ 2959914 w 6858001"/>
              <a:gd name="connsiteY27" fmla="*/ 244234 h 6995918"/>
              <a:gd name="connsiteX28" fmla="*/ 2826868 w 6858001"/>
              <a:gd name="connsiteY28" fmla="*/ 241040 h 6995918"/>
              <a:gd name="connsiteX29" fmla="*/ 2694509 w 6858001"/>
              <a:gd name="connsiteY29" fmla="*/ 236166 h 6995918"/>
              <a:gd name="connsiteX30" fmla="*/ 2564208 w 6858001"/>
              <a:gd name="connsiteY30" fmla="*/ 230955 h 6995918"/>
              <a:gd name="connsiteX31" fmla="*/ 2436649 w 6858001"/>
              <a:gd name="connsiteY31" fmla="*/ 226249 h 6995918"/>
              <a:gd name="connsiteX32" fmla="*/ 2187703 w 6858001"/>
              <a:gd name="connsiteY32" fmla="*/ 212969 h 6995918"/>
              <a:gd name="connsiteX33" fmla="*/ 1949045 w 6858001"/>
              <a:gd name="connsiteY33" fmla="*/ 198850 h 6995918"/>
              <a:gd name="connsiteX34" fmla="*/ 1719988 w 6858001"/>
              <a:gd name="connsiteY34" fmla="*/ 184058 h 6995918"/>
              <a:gd name="connsiteX35" fmla="*/ 1503275 w 6858001"/>
              <a:gd name="connsiteY35" fmla="*/ 167753 h 6995918"/>
              <a:gd name="connsiteX36" fmla="*/ 1296163 w 6858001"/>
              <a:gd name="connsiteY36" fmla="*/ 150776 h 6995918"/>
              <a:gd name="connsiteX37" fmla="*/ 1104139 w 6858001"/>
              <a:gd name="connsiteY37" fmla="*/ 132455 h 6995918"/>
              <a:gd name="connsiteX38" fmla="*/ 923774 w 6858001"/>
              <a:gd name="connsiteY38" fmla="*/ 114469 h 6995918"/>
              <a:gd name="connsiteX39" fmla="*/ 757810 w 6858001"/>
              <a:gd name="connsiteY39" fmla="*/ 96484 h 6995918"/>
              <a:gd name="connsiteX40" fmla="*/ 605563 w 6858001"/>
              <a:gd name="connsiteY40" fmla="*/ 79507 h 6995918"/>
              <a:gd name="connsiteX41" fmla="*/ 470460 w 6858001"/>
              <a:gd name="connsiteY41" fmla="*/ 63370 h 6995918"/>
              <a:gd name="connsiteX42" fmla="*/ 348388 w 6858001"/>
              <a:gd name="connsiteY42" fmla="*/ 48074 h 6995918"/>
              <a:gd name="connsiteX43" fmla="*/ 245518 w 6858001"/>
              <a:gd name="connsiteY43" fmla="*/ 35299 h 6995918"/>
              <a:gd name="connsiteX44" fmla="*/ 159107 w 6858001"/>
              <a:gd name="connsiteY44" fmla="*/ 23197 h 6995918"/>
              <a:gd name="connsiteX45" fmla="*/ 40463 w 6858001"/>
              <a:gd name="connsiteY45" fmla="*/ 5883 h 6995918"/>
              <a:gd name="connsiteX46" fmla="*/ 1 w 6858001"/>
              <a:gd name="connsiteY46" fmla="*/ 0 h 6995918"/>
              <a:gd name="connsiteX47" fmla="*/ 1 w 6858001"/>
              <a:gd name="connsiteY47" fmla="*/ 905354 h 6995918"/>
              <a:gd name="connsiteX48" fmla="*/ 0 w 6858001"/>
              <a:gd name="connsiteY48" fmla="*/ 905354 h 6995918"/>
              <a:gd name="connsiteX49" fmla="*/ 0 w 6858001"/>
              <a:gd name="connsiteY49" fmla="*/ 6995918 h 6995918"/>
              <a:gd name="connsiteX50" fmla="*/ 6858000 w 6858001"/>
              <a:gd name="connsiteY50" fmla="*/ 6995918 h 6995918"/>
              <a:gd name="connsiteX51" fmla="*/ 6858000 w 6858001"/>
              <a:gd name="connsiteY51" fmla="*/ 1344715 h 69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95918">
                <a:moveTo>
                  <a:pt x="6858001" y="1344715"/>
                </a:moveTo>
                <a:lnTo>
                  <a:pt x="6858001" y="1177"/>
                </a:lnTo>
                <a:lnTo>
                  <a:pt x="6702324" y="26222"/>
                </a:lnTo>
                <a:lnTo>
                  <a:pt x="6547333" y="50091"/>
                </a:lnTo>
                <a:lnTo>
                  <a:pt x="6391657" y="73455"/>
                </a:lnTo>
                <a:lnTo>
                  <a:pt x="6235294" y="93458"/>
                </a:lnTo>
                <a:lnTo>
                  <a:pt x="6079618" y="113629"/>
                </a:lnTo>
                <a:lnTo>
                  <a:pt x="5923255" y="132455"/>
                </a:lnTo>
                <a:lnTo>
                  <a:pt x="5768950" y="148591"/>
                </a:lnTo>
                <a:lnTo>
                  <a:pt x="5612588" y="163887"/>
                </a:lnTo>
                <a:lnTo>
                  <a:pt x="5456911" y="177839"/>
                </a:lnTo>
                <a:lnTo>
                  <a:pt x="5303978" y="189941"/>
                </a:lnTo>
                <a:lnTo>
                  <a:pt x="5148987" y="202044"/>
                </a:lnTo>
                <a:lnTo>
                  <a:pt x="4996054" y="212129"/>
                </a:lnTo>
                <a:lnTo>
                  <a:pt x="4843120" y="220029"/>
                </a:lnTo>
                <a:lnTo>
                  <a:pt x="4690873" y="228266"/>
                </a:lnTo>
                <a:lnTo>
                  <a:pt x="4539997" y="235157"/>
                </a:lnTo>
                <a:lnTo>
                  <a:pt x="4390492" y="240032"/>
                </a:lnTo>
                <a:lnTo>
                  <a:pt x="4240988" y="244234"/>
                </a:lnTo>
                <a:lnTo>
                  <a:pt x="4092855" y="248268"/>
                </a:lnTo>
                <a:lnTo>
                  <a:pt x="3946780" y="250117"/>
                </a:lnTo>
                <a:lnTo>
                  <a:pt x="3800704" y="252134"/>
                </a:lnTo>
                <a:lnTo>
                  <a:pt x="3656686" y="253143"/>
                </a:lnTo>
                <a:lnTo>
                  <a:pt x="3514040" y="252134"/>
                </a:lnTo>
                <a:lnTo>
                  <a:pt x="3372765" y="252134"/>
                </a:lnTo>
                <a:lnTo>
                  <a:pt x="3232862" y="250117"/>
                </a:lnTo>
                <a:lnTo>
                  <a:pt x="3095702" y="247092"/>
                </a:lnTo>
                <a:lnTo>
                  <a:pt x="2959914" y="244234"/>
                </a:lnTo>
                <a:lnTo>
                  <a:pt x="2826868" y="241040"/>
                </a:lnTo>
                <a:lnTo>
                  <a:pt x="2694509" y="236166"/>
                </a:lnTo>
                <a:lnTo>
                  <a:pt x="2564208" y="230955"/>
                </a:lnTo>
                <a:lnTo>
                  <a:pt x="2436649" y="226249"/>
                </a:lnTo>
                <a:lnTo>
                  <a:pt x="2187703" y="212969"/>
                </a:lnTo>
                <a:lnTo>
                  <a:pt x="1949045" y="198850"/>
                </a:lnTo>
                <a:lnTo>
                  <a:pt x="1719988" y="184058"/>
                </a:lnTo>
                <a:lnTo>
                  <a:pt x="1503275" y="167753"/>
                </a:lnTo>
                <a:lnTo>
                  <a:pt x="1296163" y="150776"/>
                </a:lnTo>
                <a:lnTo>
                  <a:pt x="1104139" y="132455"/>
                </a:lnTo>
                <a:lnTo>
                  <a:pt x="923774" y="114469"/>
                </a:lnTo>
                <a:lnTo>
                  <a:pt x="757810" y="96484"/>
                </a:lnTo>
                <a:lnTo>
                  <a:pt x="605563" y="79507"/>
                </a:lnTo>
                <a:lnTo>
                  <a:pt x="470460" y="63370"/>
                </a:lnTo>
                <a:lnTo>
                  <a:pt x="348388" y="48074"/>
                </a:lnTo>
                <a:lnTo>
                  <a:pt x="245518" y="35299"/>
                </a:lnTo>
                <a:lnTo>
                  <a:pt x="159107" y="23197"/>
                </a:lnTo>
                <a:lnTo>
                  <a:pt x="40463" y="5883"/>
                </a:lnTo>
                <a:lnTo>
                  <a:pt x="1" y="0"/>
                </a:lnTo>
                <a:lnTo>
                  <a:pt x="1" y="905354"/>
                </a:lnTo>
                <a:lnTo>
                  <a:pt x="0" y="905354"/>
                </a:lnTo>
                <a:lnTo>
                  <a:pt x="0" y="6995918"/>
                </a:lnTo>
                <a:lnTo>
                  <a:pt x="6858000" y="6995918"/>
                </a:lnTo>
                <a:lnTo>
                  <a:pt x="6858000" y="1344715"/>
                </a:lnTo>
                <a:close/>
              </a:path>
            </a:pathLst>
          </a:custGeom>
          <a:solidFill>
            <a:srgbClr val="FFFFFF"/>
          </a:solidFill>
          <a:ln>
            <a:noFill/>
          </a:ln>
        </p:spPr>
      </p:sp>
      <p:pic>
        <p:nvPicPr>
          <p:cNvPr id="3" name="Bildobjekt 2" descr="En bild som visar ritning&#10;&#10;Automatiskt genererad beskrivning">
            <a:extLst>
              <a:ext uri="{FF2B5EF4-FFF2-40B4-BE49-F238E27FC236}">
                <a16:creationId xmlns:a16="http://schemas.microsoft.com/office/drawing/2014/main" id="{5ABE70EB-7355-4B23-944B-1B32B056E3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3855" y="53886"/>
            <a:ext cx="5454404" cy="1868133"/>
          </a:xfrm>
          <a:prstGeom prst="rect">
            <a:avLst/>
          </a:prstGeom>
          <a:effectLst/>
        </p:spPr>
      </p:pic>
      <p:sp>
        <p:nvSpPr>
          <p:cNvPr id="59" name="Freeform 27">
            <a:extLst>
              <a:ext uri="{FF2B5EF4-FFF2-40B4-BE49-F238E27FC236}">
                <a16:creationId xmlns:a16="http://schemas.microsoft.com/office/drawing/2014/main" id="{6929218D-E6E8-4BC7-9F4C-397A7FE53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49646"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19" name="Platshållare för innehåll 18" descr="En bild som visar gräs, hund, djur, utomhus&#10;&#10;Automatiskt genererad beskrivning">
            <a:extLst>
              <a:ext uri="{FF2B5EF4-FFF2-40B4-BE49-F238E27FC236}">
                <a16:creationId xmlns:a16="http://schemas.microsoft.com/office/drawing/2014/main" id="{B59CDAEB-CBC5-43B2-B032-3B189239D18C}"/>
              </a:ext>
            </a:extLst>
          </p:cNvPr>
          <p:cNvPicPr>
            <a:picLocks noGrp="1" noChangeAspect="1"/>
          </p:cNvPicPr>
          <p:nvPr>
            <p:ph sz="half" idx="1"/>
          </p:nvPr>
        </p:nvPicPr>
        <p:blipFill>
          <a:blip r:embed="rId8">
            <a:extLst>
              <a:ext uri="{28A0092B-C50C-407E-A947-70E740481C1C}">
                <a14:useLocalDpi xmlns:a14="http://schemas.microsoft.com/office/drawing/2010/main" val="0"/>
              </a:ext>
            </a:extLst>
          </a:blip>
          <a:stretch>
            <a:fillRect/>
          </a:stretch>
        </p:blipFill>
        <p:spPr>
          <a:xfrm>
            <a:off x="516834" y="3709641"/>
            <a:ext cx="2833917" cy="2032693"/>
          </a:xfrm>
          <a:prstGeom prst="rect">
            <a:avLst/>
          </a:prstGeom>
          <a:effectLst/>
        </p:spPr>
      </p:pic>
      <p:pic>
        <p:nvPicPr>
          <p:cNvPr id="21" name="Platshållare för innehåll 20" descr="En bild som visar inomhus, hund, däggdjur, katt&#10;&#10;Automatiskt genererad beskrivning">
            <a:extLst>
              <a:ext uri="{FF2B5EF4-FFF2-40B4-BE49-F238E27FC236}">
                <a16:creationId xmlns:a16="http://schemas.microsoft.com/office/drawing/2014/main" id="{C2394A22-8473-4C44-863D-D8473848A672}"/>
              </a:ext>
            </a:extLst>
          </p:cNvPr>
          <p:cNvPicPr>
            <a:picLocks noGrp="1" noChangeAspect="1"/>
          </p:cNvPicPr>
          <p:nvPr>
            <p:ph sz="half" idx="2"/>
          </p:nvPr>
        </p:nvPicPr>
        <p:blipFill>
          <a:blip r:embed="rId9">
            <a:extLst>
              <a:ext uri="{28A0092B-C50C-407E-A947-70E740481C1C}">
                <a14:useLocalDpi xmlns:a14="http://schemas.microsoft.com/office/drawing/2010/main" val="0"/>
              </a:ext>
            </a:extLst>
          </a:blip>
          <a:stretch>
            <a:fillRect/>
          </a:stretch>
        </p:blipFill>
        <p:spPr>
          <a:xfrm>
            <a:off x="3350753" y="3709641"/>
            <a:ext cx="3140170" cy="2032693"/>
          </a:xfrm>
          <a:prstGeom prst="rect">
            <a:avLst/>
          </a:prstGeom>
          <a:effectLst/>
        </p:spPr>
      </p:pic>
    </p:spTree>
    <p:extLst>
      <p:ext uri="{BB962C8B-B14F-4D97-AF65-F5344CB8AC3E}">
        <p14:creationId xmlns:p14="http://schemas.microsoft.com/office/powerpoint/2010/main" val="2367774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75CF34-5E3B-4A60-A15F-A88286692333}"/>
              </a:ext>
            </a:extLst>
          </p:cNvPr>
          <p:cNvSpPr>
            <a:spLocks noGrp="1"/>
          </p:cNvSpPr>
          <p:nvPr>
            <p:ph type="title"/>
          </p:nvPr>
        </p:nvSpPr>
        <p:spPr/>
        <p:txBody>
          <a:bodyPr/>
          <a:lstStyle/>
          <a:p>
            <a:pPr algn="ctr"/>
            <a:r>
              <a:rPr lang="sv-SE" sz="2400" dirty="0"/>
              <a:t>Hur länge kan man vänta innan någon valp föds?</a:t>
            </a:r>
            <a:br>
              <a:rPr lang="sv-SE" sz="2400" dirty="0"/>
            </a:br>
            <a:br>
              <a:rPr lang="sv-SE" sz="2400" dirty="0"/>
            </a:br>
            <a:r>
              <a:rPr lang="sv-SE" sz="2400" dirty="0"/>
              <a:t>Valpningen bör ej vara mer än ett dygn av djurskyddsskäl!</a:t>
            </a:r>
            <a:br>
              <a:rPr lang="sv-SE" sz="2400" dirty="0"/>
            </a:br>
            <a:br>
              <a:rPr lang="sv-SE" dirty="0"/>
            </a:br>
            <a:endParaRPr lang="sv-SE" dirty="0"/>
          </a:p>
        </p:txBody>
      </p:sp>
      <p:sp>
        <p:nvSpPr>
          <p:cNvPr id="11" name="Platshållare för innehåll 10">
            <a:extLst>
              <a:ext uri="{FF2B5EF4-FFF2-40B4-BE49-F238E27FC236}">
                <a16:creationId xmlns:a16="http://schemas.microsoft.com/office/drawing/2014/main" id="{F2721ECD-1B3D-481E-8947-0173E32E119C}"/>
              </a:ext>
            </a:extLst>
          </p:cNvPr>
          <p:cNvSpPr>
            <a:spLocks noGrp="1"/>
          </p:cNvSpPr>
          <p:nvPr>
            <p:ph idx="1"/>
          </p:nvPr>
        </p:nvSpPr>
        <p:spPr>
          <a:xfrm>
            <a:off x="1103312" y="2052918"/>
            <a:ext cx="10235248" cy="4195481"/>
          </a:xfrm>
        </p:spPr>
        <p:txBody>
          <a:bodyPr>
            <a:normAutofit fontScale="85000" lnSpcReduction="20000"/>
          </a:bodyPr>
          <a:lstStyle/>
          <a:p>
            <a:pPr fontAlgn="t"/>
            <a:endParaRPr lang="sv-SE" dirty="0"/>
          </a:p>
          <a:p>
            <a:pPr fontAlgn="t">
              <a:buFont typeface="Courier New" panose="02070309020205020404" pitchFamily="49" charset="0"/>
              <a:buChar char="o"/>
            </a:pPr>
            <a:r>
              <a:rPr lang="sv-SE" sz="2300" dirty="0"/>
              <a:t>Avgång av fostervätska  -  </a:t>
            </a:r>
            <a:r>
              <a:rPr lang="sv-SE" sz="2300" dirty="0">
                <a:solidFill>
                  <a:srgbClr val="FFFF00"/>
                </a:solidFill>
              </a:rPr>
              <a:t>2-4 timmar</a:t>
            </a:r>
          </a:p>
          <a:p>
            <a:pPr fontAlgn="t">
              <a:buFont typeface="Courier New" panose="02070309020205020404" pitchFamily="49" charset="0"/>
              <a:buChar char="o"/>
            </a:pPr>
            <a:r>
              <a:rPr lang="sv-SE" sz="2300" dirty="0"/>
              <a:t>Första synliga värken (buksammandragning) och inget händer  -  </a:t>
            </a:r>
            <a:r>
              <a:rPr lang="sv-SE" sz="2300" dirty="0">
                <a:solidFill>
                  <a:srgbClr val="FFFF00"/>
                </a:solidFill>
              </a:rPr>
              <a:t>2-4 timmar</a:t>
            </a:r>
          </a:p>
          <a:p>
            <a:pPr fontAlgn="t">
              <a:buFont typeface="Courier New" panose="02070309020205020404" pitchFamily="49" charset="0"/>
              <a:buChar char="o"/>
            </a:pPr>
            <a:r>
              <a:rPr lang="sv-SE" sz="2300" dirty="0"/>
              <a:t>Intervall mellan valpar  - </a:t>
            </a:r>
            <a:r>
              <a:rPr lang="sv-SE" sz="2300" dirty="0">
                <a:solidFill>
                  <a:srgbClr val="FFFF00"/>
                </a:solidFill>
              </a:rPr>
              <a:t>2 timmar</a:t>
            </a:r>
          </a:p>
          <a:p>
            <a:pPr fontAlgn="t">
              <a:buFont typeface="Courier New" panose="02070309020205020404" pitchFamily="49" charset="0"/>
              <a:buChar char="o"/>
            </a:pPr>
            <a:r>
              <a:rPr lang="sv-SE" sz="2300" dirty="0"/>
              <a:t>Starka värkar  -  </a:t>
            </a:r>
            <a:r>
              <a:rPr lang="sv-SE" sz="2300" dirty="0">
                <a:solidFill>
                  <a:srgbClr val="FFFF00"/>
                </a:solidFill>
              </a:rPr>
              <a:t>30 minuter</a:t>
            </a:r>
          </a:p>
          <a:p>
            <a:pPr fontAlgn="t">
              <a:buFont typeface="Courier New" panose="02070309020205020404" pitchFamily="49" charset="0"/>
              <a:buChar char="o"/>
            </a:pPr>
            <a:r>
              <a:rPr lang="sv-SE" sz="2300" dirty="0"/>
              <a:t>Grön flytning innan någon valp har fötts  -  </a:t>
            </a:r>
            <a:r>
              <a:rPr lang="sv-SE" sz="2300" dirty="0">
                <a:solidFill>
                  <a:srgbClr val="FFFF00"/>
                </a:solidFill>
              </a:rPr>
              <a:t>1-2 timmar</a:t>
            </a:r>
          </a:p>
          <a:p>
            <a:pPr fontAlgn="t">
              <a:buFont typeface="Courier New" panose="02070309020205020404" pitchFamily="49" charset="0"/>
              <a:buChar char="o"/>
            </a:pPr>
            <a:r>
              <a:rPr lang="sv-SE" sz="2300" dirty="0"/>
              <a:t>Temperaturen har sjunkit  -  </a:t>
            </a:r>
            <a:r>
              <a:rPr lang="sv-SE" sz="2300" dirty="0">
                <a:solidFill>
                  <a:srgbClr val="FFFF00"/>
                </a:solidFill>
              </a:rPr>
              <a:t>24-36 timmar</a:t>
            </a:r>
          </a:p>
          <a:p>
            <a:pPr fontAlgn="t">
              <a:buFont typeface="Courier New" panose="02070309020205020404" pitchFamily="49" charset="0"/>
              <a:buChar char="o"/>
            </a:pPr>
            <a:r>
              <a:rPr lang="sv-SE" sz="2300" dirty="0"/>
              <a:t>Temperaturen har sjunkit och stigit igen  -  </a:t>
            </a:r>
            <a:r>
              <a:rPr lang="sv-SE" sz="2300" dirty="0">
                <a:solidFill>
                  <a:srgbClr val="FFFF00"/>
                </a:solidFill>
              </a:rPr>
              <a:t>Sätt in åtgärd</a:t>
            </a:r>
          </a:p>
          <a:p>
            <a:pPr fontAlgn="t">
              <a:buFont typeface="Courier New" panose="02070309020205020404" pitchFamily="49" charset="0"/>
              <a:buChar char="o"/>
            </a:pPr>
            <a:r>
              <a:rPr lang="sv-SE" sz="2300" dirty="0"/>
              <a:t>1: a parning (utan progesteronprov)  -  </a:t>
            </a:r>
            <a:r>
              <a:rPr lang="sv-SE" sz="2300" dirty="0">
                <a:solidFill>
                  <a:srgbClr val="FFFF00"/>
                </a:solidFill>
              </a:rPr>
              <a:t>Upp till 72 </a:t>
            </a:r>
            <a:r>
              <a:rPr lang="sv-SE" sz="2300" dirty="0" err="1">
                <a:solidFill>
                  <a:srgbClr val="FFFF00"/>
                </a:solidFill>
              </a:rPr>
              <a:t>dgr</a:t>
            </a:r>
            <a:r>
              <a:rPr lang="sv-SE" sz="2300" dirty="0">
                <a:solidFill>
                  <a:srgbClr val="FFFF00"/>
                </a:solidFill>
              </a:rPr>
              <a:t> (om allt är ok och lugnt)</a:t>
            </a:r>
          </a:p>
          <a:p>
            <a:pPr fontAlgn="t">
              <a:buFont typeface="Courier New" panose="02070309020205020404" pitchFamily="49" charset="0"/>
              <a:buChar char="o"/>
            </a:pPr>
            <a:r>
              <a:rPr lang="sv-SE" sz="2300" dirty="0"/>
              <a:t>Ägglossning (progesteronprov) tik  -  </a:t>
            </a:r>
            <a:r>
              <a:rPr lang="sv-SE" sz="2300" dirty="0">
                <a:solidFill>
                  <a:srgbClr val="FFFF00"/>
                </a:solidFill>
              </a:rPr>
              <a:t>65 </a:t>
            </a:r>
            <a:r>
              <a:rPr lang="sv-SE" sz="2300" dirty="0" err="1">
                <a:solidFill>
                  <a:srgbClr val="FFFF00"/>
                </a:solidFill>
              </a:rPr>
              <a:t>dgr</a:t>
            </a:r>
            <a:r>
              <a:rPr lang="sv-SE" sz="2300" dirty="0">
                <a:solidFill>
                  <a:srgbClr val="FFFF00"/>
                </a:solidFill>
              </a:rPr>
              <a:t> (om allt ok och lugnt)</a:t>
            </a:r>
          </a:p>
          <a:p>
            <a:pPr fontAlgn="t">
              <a:buFont typeface="Courier New" panose="02070309020205020404" pitchFamily="49" charset="0"/>
              <a:buChar char="o"/>
            </a:pPr>
            <a:r>
              <a:rPr lang="sv-SE" sz="2300" dirty="0"/>
              <a:t>Lågt progesteron (&lt;6 </a:t>
            </a:r>
            <a:r>
              <a:rPr lang="sv-SE" sz="2300" dirty="0" err="1"/>
              <a:t>nmol</a:t>
            </a:r>
            <a:r>
              <a:rPr lang="sv-SE" sz="2300" dirty="0"/>
              <a:t>/L) tik  -  </a:t>
            </a:r>
            <a:r>
              <a:rPr lang="sv-SE" sz="2300" dirty="0">
                <a:solidFill>
                  <a:srgbClr val="FFFF00"/>
                </a:solidFill>
              </a:rPr>
              <a:t>Max 48 timmar</a:t>
            </a:r>
          </a:p>
          <a:p>
            <a:pPr marL="0" indent="0">
              <a:buNone/>
            </a:pPr>
            <a:endParaRPr lang="sv-SE" sz="4000" dirty="0"/>
          </a:p>
        </p:txBody>
      </p:sp>
      <p:pic>
        <p:nvPicPr>
          <p:cNvPr id="4" name="Bildobjekt 3" descr="En bild som visar ritning&#10;&#10;Automatiskt genererad beskrivning">
            <a:extLst>
              <a:ext uri="{FF2B5EF4-FFF2-40B4-BE49-F238E27FC236}">
                <a16:creationId xmlns:a16="http://schemas.microsoft.com/office/drawing/2014/main" id="{17883ACB-956F-4899-8F3C-7475D33E0E1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6410" r="94765">
                        <a14:foregroundMark x1="6517" y1="31563" x2="6517" y2="31563"/>
                        <a14:foregroundMark x1="14530" y1="34063" x2="14530" y2="34063"/>
                        <a14:foregroundMark x1="21368" y1="34063" x2="21368" y2="34063"/>
                        <a14:foregroundMark x1="28419" y1="35938" x2="28419" y2="35938"/>
                        <a14:foregroundMark x1="34509" y1="37813" x2="34509" y2="37813"/>
                        <a14:foregroundMark x1="41880" y1="35938" x2="41880" y2="35938"/>
                        <a14:foregroundMark x1="49786" y1="32500" x2="49786" y2="32500"/>
                        <a14:foregroundMark x1="56944" y1="30312" x2="56944" y2="30312"/>
                        <a14:foregroundMark x1="49893" y1="54063" x2="49893" y2="54063"/>
                        <a14:foregroundMark x1="11111" y1="65938" x2="11111" y2="65938"/>
                        <a14:foregroundMark x1="20406" y1="69688" x2="20406" y2="69688"/>
                        <a14:foregroundMark x1="27457" y1="72500" x2="27457" y2="72500"/>
                        <a14:foregroundMark x1="30021" y1="75313" x2="30021" y2="75313"/>
                        <a14:foregroundMark x1="38248" y1="72813" x2="38248" y2="72813"/>
                        <a14:foregroundMark x1="41239" y1="77188" x2="41239" y2="77188"/>
                        <a14:foregroundMark x1="46581" y1="74688" x2="46581" y2="74688"/>
                        <a14:foregroundMark x1="51389" y1="74688" x2="51389" y2="74688"/>
                        <a14:foregroundMark x1="58761" y1="73750" x2="58761" y2="73750"/>
                        <a14:foregroundMark x1="94765" y1="53125" x2="94765" y2="53125"/>
                      </a14:backgroundRemoval>
                    </a14:imgEffect>
                  </a14:imgLayer>
                </a14:imgProps>
              </a:ext>
              <a:ext uri="{28A0092B-C50C-407E-A947-70E740481C1C}">
                <a14:useLocalDpi xmlns:a14="http://schemas.microsoft.com/office/drawing/2010/main" val="0"/>
              </a:ext>
            </a:extLst>
          </a:blip>
          <a:stretch>
            <a:fillRect/>
          </a:stretch>
        </p:blipFill>
        <p:spPr>
          <a:xfrm>
            <a:off x="8610599" y="5621129"/>
            <a:ext cx="3481081" cy="1190113"/>
          </a:xfrm>
          <a:prstGeom prst="rect">
            <a:avLst/>
          </a:prstGeom>
        </p:spPr>
      </p:pic>
    </p:spTree>
    <p:extLst>
      <p:ext uri="{BB962C8B-B14F-4D97-AF65-F5344CB8AC3E}">
        <p14:creationId xmlns:p14="http://schemas.microsoft.com/office/powerpoint/2010/main" val="282031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EA3538-7FBA-4DE2-A2FF-E8C4D09AEB60}"/>
              </a:ext>
            </a:extLst>
          </p:cNvPr>
          <p:cNvSpPr>
            <a:spLocks noGrp="1"/>
          </p:cNvSpPr>
          <p:nvPr>
            <p:ph type="title"/>
          </p:nvPr>
        </p:nvSpPr>
        <p:spPr>
          <a:xfrm>
            <a:off x="646111" y="452718"/>
            <a:ext cx="9404723" cy="1005968"/>
          </a:xfrm>
        </p:spPr>
        <p:txBody>
          <a:bodyPr/>
          <a:lstStyle/>
          <a:p>
            <a:pPr algn="ctr"/>
            <a:r>
              <a:rPr lang="sv-SE" sz="3200" dirty="0"/>
              <a:t>Vad frågar vi när en ”</a:t>
            </a:r>
            <a:r>
              <a:rPr lang="sv-SE" sz="3200" dirty="0" err="1"/>
              <a:t>valptik</a:t>
            </a:r>
            <a:r>
              <a:rPr lang="sv-SE" sz="3200" dirty="0"/>
              <a:t>” ringer?</a:t>
            </a:r>
          </a:p>
        </p:txBody>
      </p:sp>
      <p:sp>
        <p:nvSpPr>
          <p:cNvPr id="3" name="Platshållare för innehåll 2">
            <a:extLst>
              <a:ext uri="{FF2B5EF4-FFF2-40B4-BE49-F238E27FC236}">
                <a16:creationId xmlns:a16="http://schemas.microsoft.com/office/drawing/2014/main" id="{4CA0008D-10F5-4979-B7C9-1D472AD9BEF4}"/>
              </a:ext>
            </a:extLst>
          </p:cNvPr>
          <p:cNvSpPr>
            <a:spLocks noGrp="1"/>
          </p:cNvSpPr>
          <p:nvPr>
            <p:ph sz="half" idx="1"/>
          </p:nvPr>
        </p:nvSpPr>
        <p:spPr>
          <a:xfrm>
            <a:off x="929141" y="1458687"/>
            <a:ext cx="4396339" cy="4946596"/>
          </a:xfrm>
        </p:spPr>
        <p:txBody>
          <a:bodyPr>
            <a:normAutofit fontScale="92500" lnSpcReduction="10000"/>
          </a:bodyPr>
          <a:lstStyle/>
          <a:p>
            <a:pPr>
              <a:buFont typeface="Courier New" panose="02070309020205020404" pitchFamily="49" charset="0"/>
              <a:buChar char="o"/>
            </a:pPr>
            <a:r>
              <a:rPr lang="sv-SE" altLang="sv-SE" dirty="0"/>
              <a:t>Hur långt gången i dräktigheten?</a:t>
            </a:r>
          </a:p>
          <a:p>
            <a:pPr>
              <a:buFont typeface="Courier New" panose="02070309020205020404" pitchFamily="49" charset="0"/>
              <a:buChar char="o"/>
            </a:pPr>
            <a:r>
              <a:rPr lang="sv-SE" altLang="sv-SE" dirty="0"/>
              <a:t>Första valpkullen? För tiken/djurägaren</a:t>
            </a:r>
            <a:r>
              <a:rPr lang="sv-SE" altLang="sv-SE" dirty="0">
                <a:sym typeface="Wingdings" panose="05000000000000000000" pitchFamily="2" charset="2"/>
              </a:rPr>
              <a:t></a:t>
            </a:r>
            <a:endParaRPr lang="sv-SE" altLang="sv-SE" dirty="0"/>
          </a:p>
          <a:p>
            <a:pPr>
              <a:buFont typeface="Courier New" panose="02070309020205020404" pitchFamily="49" charset="0"/>
              <a:buChar char="o"/>
            </a:pPr>
            <a:r>
              <a:rPr lang="sv-SE" altLang="sv-SE" dirty="0"/>
              <a:t>Fått några valpar? Levande? Pigga?</a:t>
            </a:r>
          </a:p>
          <a:p>
            <a:pPr>
              <a:buFont typeface="Courier New" panose="02070309020205020404" pitchFamily="49" charset="0"/>
              <a:buChar char="o"/>
            </a:pPr>
            <a:r>
              <a:rPr lang="sv-SE" altLang="sv-SE" dirty="0"/>
              <a:t>Tidsintervall mellan valparna</a:t>
            </a:r>
          </a:p>
          <a:p>
            <a:pPr>
              <a:buFont typeface="Courier New" panose="02070309020205020404" pitchFamily="49" charset="0"/>
              <a:buChar char="o"/>
            </a:pPr>
            <a:r>
              <a:rPr lang="sv-SE" altLang="sv-SE" dirty="0"/>
              <a:t>Krystvärkar utan resultat, tid?</a:t>
            </a:r>
          </a:p>
          <a:p>
            <a:pPr>
              <a:buFont typeface="Courier New" panose="02070309020205020404" pitchFamily="49" charset="0"/>
              <a:buChar char="o"/>
            </a:pPr>
            <a:r>
              <a:rPr lang="sv-SE" altLang="sv-SE" dirty="0"/>
              <a:t>Buksmärta?</a:t>
            </a:r>
          </a:p>
          <a:p>
            <a:pPr>
              <a:buFont typeface="Courier New" panose="02070309020205020404" pitchFamily="49" charset="0"/>
              <a:buChar char="o"/>
            </a:pPr>
            <a:r>
              <a:rPr lang="sv-SE" altLang="sv-SE" dirty="0"/>
              <a:t>Flytningar? Färg?</a:t>
            </a:r>
          </a:p>
          <a:p>
            <a:pPr>
              <a:buFont typeface="Courier New" panose="02070309020205020404" pitchFamily="49" charset="0"/>
              <a:buChar char="o"/>
            </a:pPr>
            <a:r>
              <a:rPr lang="sv-SE" altLang="sv-SE" dirty="0"/>
              <a:t>Matvägran?</a:t>
            </a:r>
          </a:p>
          <a:p>
            <a:pPr>
              <a:buFont typeface="Courier New" panose="02070309020205020404" pitchFamily="49" charset="0"/>
              <a:buChar char="o"/>
            </a:pPr>
            <a:r>
              <a:rPr lang="sv-SE" altLang="sv-SE" dirty="0"/>
              <a:t>Slöhet?</a:t>
            </a:r>
          </a:p>
          <a:p>
            <a:pPr>
              <a:buFont typeface="Courier New" panose="02070309020205020404" pitchFamily="49" charset="0"/>
              <a:buChar char="o"/>
            </a:pPr>
            <a:r>
              <a:rPr lang="sv-SE" altLang="sv-SE" dirty="0"/>
              <a:t>Temp?</a:t>
            </a:r>
          </a:p>
          <a:p>
            <a:pPr>
              <a:buFont typeface="Courier New" panose="02070309020205020404" pitchFamily="49" charset="0"/>
              <a:buChar char="o"/>
            </a:pPr>
            <a:r>
              <a:rPr lang="sv-SE" altLang="sv-SE" dirty="0"/>
              <a:t>Skakningar?</a:t>
            </a:r>
          </a:p>
          <a:p>
            <a:pPr>
              <a:buFont typeface="Courier New" panose="02070309020205020404" pitchFamily="49" charset="0"/>
              <a:buChar char="o"/>
            </a:pPr>
            <a:r>
              <a:rPr lang="sv-SE" altLang="sv-SE" dirty="0"/>
              <a:t>Ökad törst?</a:t>
            </a:r>
          </a:p>
          <a:p>
            <a:pPr>
              <a:buFont typeface="Courier New" panose="02070309020205020404" pitchFamily="49" charset="0"/>
              <a:buChar char="o"/>
            </a:pPr>
            <a:r>
              <a:rPr lang="sv-SE" altLang="sv-SE" dirty="0"/>
              <a:t>Kissar ofta?</a:t>
            </a:r>
          </a:p>
          <a:p>
            <a:pPr marL="0" indent="0">
              <a:buNone/>
            </a:pPr>
            <a:endParaRPr lang="sv-SE" dirty="0"/>
          </a:p>
        </p:txBody>
      </p:sp>
      <p:pic>
        <p:nvPicPr>
          <p:cNvPr id="9" name="Platshållare för innehåll 8" descr="En bild som visar gräs, hund, lägger, inomhus&#10;&#10;Automatiskt genererad beskrivning">
            <a:extLst>
              <a:ext uri="{FF2B5EF4-FFF2-40B4-BE49-F238E27FC236}">
                <a16:creationId xmlns:a16="http://schemas.microsoft.com/office/drawing/2014/main" id="{EB91120A-F718-4EC3-BC03-2419FCC9C61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76594" y="1671802"/>
            <a:ext cx="4795611" cy="3736210"/>
          </a:xfrm>
          <a:prstGeom prst="rect">
            <a:avLst/>
          </a:prstGeom>
          <a:ln>
            <a:noFill/>
          </a:ln>
          <a:effectLst/>
        </p:spPr>
      </p:pic>
      <p:pic>
        <p:nvPicPr>
          <p:cNvPr id="5" name="Bildobjekt 4" descr="En bild som visar ritning&#10;&#10;Automatiskt genererad beskrivning">
            <a:extLst>
              <a:ext uri="{FF2B5EF4-FFF2-40B4-BE49-F238E27FC236}">
                <a16:creationId xmlns:a16="http://schemas.microsoft.com/office/drawing/2014/main" id="{BF9B52EC-F0F0-4B19-BC37-254446E43FD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6410" r="94765">
                        <a14:foregroundMark x1="6517" y1="31563" x2="6517" y2="31563"/>
                        <a14:foregroundMark x1="14530" y1="34063" x2="14530" y2="34063"/>
                        <a14:foregroundMark x1="21368" y1="34063" x2="21368" y2="34063"/>
                        <a14:foregroundMark x1="28419" y1="35938" x2="28419" y2="35938"/>
                        <a14:foregroundMark x1="34509" y1="37813" x2="34509" y2="37813"/>
                        <a14:foregroundMark x1="41880" y1="35938" x2="41880" y2="35938"/>
                        <a14:foregroundMark x1="49786" y1="32500" x2="49786" y2="32500"/>
                        <a14:foregroundMark x1="56944" y1="30312" x2="56944" y2="30312"/>
                        <a14:foregroundMark x1="49893" y1="54063" x2="49893" y2="54063"/>
                        <a14:foregroundMark x1="11111" y1="65938" x2="11111" y2="65938"/>
                        <a14:foregroundMark x1="20406" y1="69688" x2="20406" y2="69688"/>
                        <a14:foregroundMark x1="27457" y1="72500" x2="27457" y2="72500"/>
                        <a14:foregroundMark x1="30021" y1="75313" x2="30021" y2="75313"/>
                        <a14:foregroundMark x1="38248" y1="72813" x2="38248" y2="72813"/>
                        <a14:foregroundMark x1="41239" y1="77188" x2="41239" y2="77188"/>
                        <a14:foregroundMark x1="46581" y1="74688" x2="46581" y2="74688"/>
                        <a14:foregroundMark x1="51389" y1="74688" x2="51389" y2="74688"/>
                        <a14:foregroundMark x1="58761" y1="73750" x2="58761" y2="73750"/>
                        <a14:foregroundMark x1="94765" y1="53125" x2="94765" y2="53125"/>
                      </a14:backgroundRemoval>
                    </a14:imgEffect>
                  </a14:imgLayer>
                </a14:imgProps>
              </a:ext>
              <a:ext uri="{28A0092B-C50C-407E-A947-70E740481C1C}">
                <a14:useLocalDpi xmlns:a14="http://schemas.microsoft.com/office/drawing/2010/main" val="0"/>
              </a:ext>
            </a:extLst>
          </a:blip>
          <a:stretch>
            <a:fillRect/>
          </a:stretch>
        </p:blipFill>
        <p:spPr>
          <a:xfrm>
            <a:off x="8610599" y="5621129"/>
            <a:ext cx="3481081" cy="1190113"/>
          </a:xfrm>
          <a:prstGeom prst="rect">
            <a:avLst/>
          </a:prstGeom>
        </p:spPr>
      </p:pic>
    </p:spTree>
    <p:extLst>
      <p:ext uri="{BB962C8B-B14F-4D97-AF65-F5344CB8AC3E}">
        <p14:creationId xmlns:p14="http://schemas.microsoft.com/office/powerpoint/2010/main" val="2286578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86D94F-A772-4402-A7D6-7D0A256578B1}"/>
              </a:ext>
            </a:extLst>
          </p:cNvPr>
          <p:cNvSpPr>
            <a:spLocks noGrp="1"/>
          </p:cNvSpPr>
          <p:nvPr>
            <p:ph type="title"/>
          </p:nvPr>
        </p:nvSpPr>
        <p:spPr>
          <a:xfrm>
            <a:off x="646111" y="452719"/>
            <a:ext cx="9404723" cy="644562"/>
          </a:xfrm>
        </p:spPr>
        <p:txBody>
          <a:bodyPr/>
          <a:lstStyle/>
          <a:p>
            <a:pPr algn="ctr"/>
            <a:r>
              <a:rPr lang="sv-SE" sz="3200" dirty="0"/>
              <a:t>Hur tar vi hand om valparna?</a:t>
            </a:r>
          </a:p>
        </p:txBody>
      </p:sp>
      <p:sp>
        <p:nvSpPr>
          <p:cNvPr id="3" name="Platshållare för innehåll 2">
            <a:extLst>
              <a:ext uri="{FF2B5EF4-FFF2-40B4-BE49-F238E27FC236}">
                <a16:creationId xmlns:a16="http://schemas.microsoft.com/office/drawing/2014/main" id="{4E5CA1EB-F115-405D-A927-9CA08CDC3710}"/>
              </a:ext>
            </a:extLst>
          </p:cNvPr>
          <p:cNvSpPr>
            <a:spLocks noGrp="1"/>
          </p:cNvSpPr>
          <p:nvPr>
            <p:ph sz="half" idx="1"/>
          </p:nvPr>
        </p:nvSpPr>
        <p:spPr>
          <a:xfrm>
            <a:off x="1103312" y="1311965"/>
            <a:ext cx="4396339" cy="4944373"/>
          </a:xfrm>
        </p:spPr>
        <p:txBody>
          <a:bodyPr>
            <a:normAutofit fontScale="85000" lnSpcReduction="20000"/>
          </a:bodyPr>
          <a:lstStyle/>
          <a:p>
            <a:pPr>
              <a:buFont typeface="Courier New" panose="02070309020205020404" pitchFamily="49" charset="0"/>
              <a:buChar char="o"/>
            </a:pPr>
            <a:r>
              <a:rPr lang="sv-SE" dirty="0">
                <a:solidFill>
                  <a:srgbClr val="FFFF00"/>
                </a:solidFill>
              </a:rPr>
              <a:t>Låt i möjligaste mån tiken göra jobbet!!</a:t>
            </a:r>
          </a:p>
          <a:p>
            <a:pPr>
              <a:buFont typeface="Courier New" panose="02070309020205020404" pitchFamily="49" charset="0"/>
              <a:buChar char="o"/>
            </a:pPr>
            <a:r>
              <a:rPr lang="sv-SE" dirty="0"/>
              <a:t>… men håll koll!</a:t>
            </a:r>
          </a:p>
          <a:p>
            <a:pPr>
              <a:buFont typeface="Courier New" panose="02070309020205020404" pitchFamily="49" charset="0"/>
              <a:buChar char="o"/>
            </a:pPr>
            <a:r>
              <a:rPr lang="sv-SE" dirty="0"/>
              <a:t>Frigör från hinnor och navelsträng</a:t>
            </a:r>
          </a:p>
          <a:p>
            <a:pPr>
              <a:buFont typeface="Courier New" panose="02070309020205020404" pitchFamily="49" charset="0"/>
              <a:buChar char="o"/>
            </a:pPr>
            <a:r>
              <a:rPr lang="sv-SE" dirty="0"/>
              <a:t>Se till att det är fria andningsvägar (sug upp </a:t>
            </a:r>
            <a:r>
              <a:rPr lang="sv-SE" dirty="0" err="1"/>
              <a:t>ev</a:t>
            </a:r>
            <a:r>
              <a:rPr lang="sv-SE" dirty="0"/>
              <a:t> slem)</a:t>
            </a:r>
          </a:p>
          <a:p>
            <a:pPr>
              <a:buFont typeface="Courier New" panose="02070309020205020404" pitchFamily="49" charset="0"/>
              <a:buChar char="o"/>
            </a:pPr>
            <a:r>
              <a:rPr lang="sv-SE" dirty="0"/>
              <a:t>Gnugga med mjuk, varm och torr handduk över buk, bröst så snabbt torra och stimulerar andningen.</a:t>
            </a:r>
          </a:p>
          <a:p>
            <a:pPr>
              <a:buFont typeface="Courier New" panose="02070309020205020404" pitchFamily="49" charset="0"/>
              <a:buChar char="o"/>
            </a:pPr>
            <a:r>
              <a:rPr lang="sv-SE" dirty="0"/>
              <a:t>SLUNGA EJ</a:t>
            </a:r>
          </a:p>
          <a:p>
            <a:pPr>
              <a:buFont typeface="Courier New" panose="02070309020205020404" pitchFamily="49" charset="0"/>
              <a:buChar char="o"/>
            </a:pPr>
            <a:r>
              <a:rPr lang="sv-SE" dirty="0"/>
              <a:t>Håll varma </a:t>
            </a:r>
          </a:p>
          <a:p>
            <a:pPr>
              <a:buFont typeface="Courier New" panose="02070309020205020404" pitchFamily="49" charset="0"/>
              <a:buChar char="o"/>
            </a:pPr>
            <a:r>
              <a:rPr lang="sv-SE" dirty="0"/>
              <a:t>Kolla gomspalt, analöppning</a:t>
            </a:r>
          </a:p>
          <a:p>
            <a:pPr>
              <a:buFont typeface="Courier New" panose="02070309020205020404" pitchFamily="49" charset="0"/>
              <a:buChar char="o"/>
            </a:pPr>
            <a:r>
              <a:rPr lang="sv-SE" altLang="sv-SE" b="1" dirty="0">
                <a:solidFill>
                  <a:srgbClr val="FFFF00"/>
                </a:solidFill>
              </a:rPr>
              <a:t>Se till att diar  råmjölk inom 12-18 timmar!! Valpar diar var-varannan timme cirka 15-20 min per gång</a:t>
            </a:r>
            <a:r>
              <a:rPr lang="sv-SE" altLang="sv-SE" b="1" dirty="0"/>
              <a:t>.</a:t>
            </a:r>
          </a:p>
          <a:p>
            <a:pPr>
              <a:buFont typeface="Courier New" panose="02070309020205020404" pitchFamily="49" charset="0"/>
              <a:buChar char="o"/>
            </a:pPr>
            <a:r>
              <a:rPr lang="sv-SE" altLang="sv-SE" dirty="0"/>
              <a:t>Om </a:t>
            </a:r>
            <a:r>
              <a:rPr lang="sv-SE" altLang="sv-SE" dirty="0" err="1"/>
              <a:t>supplementering</a:t>
            </a:r>
            <a:r>
              <a:rPr lang="sv-SE" altLang="sv-SE" dirty="0"/>
              <a:t>: 4-8 ggr/d första veckan</a:t>
            </a:r>
          </a:p>
          <a:p>
            <a:pPr>
              <a:buFont typeface="Courier New" panose="02070309020205020404" pitchFamily="49" charset="0"/>
              <a:buChar char="o"/>
            </a:pPr>
            <a:r>
              <a:rPr lang="sv-SE" altLang="sv-SE" dirty="0"/>
              <a:t>Kolla gom (</a:t>
            </a:r>
            <a:r>
              <a:rPr lang="sv-SE" altLang="sv-SE" dirty="0" err="1"/>
              <a:t>ev</a:t>
            </a:r>
            <a:r>
              <a:rPr lang="sv-SE" altLang="sv-SE" dirty="0"/>
              <a:t> spalt), navelregion samt anus</a:t>
            </a:r>
          </a:p>
          <a:p>
            <a:pPr marL="0" indent="0">
              <a:buNone/>
            </a:pPr>
            <a:endParaRPr lang="sv-SE" dirty="0"/>
          </a:p>
        </p:txBody>
      </p:sp>
      <p:pic>
        <p:nvPicPr>
          <p:cNvPr id="11" name="Content Placeholder 7">
            <a:extLst>
              <a:ext uri="{FF2B5EF4-FFF2-40B4-BE49-F238E27FC236}">
                <a16:creationId xmlns:a16="http://schemas.microsoft.com/office/drawing/2014/main" id="{B1081E82-1AE8-4C9D-BD7C-E2AC79129B8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70449" y="1531488"/>
            <a:ext cx="3080385" cy="4200525"/>
          </a:xfrm>
          <a:prstGeom prst="rect">
            <a:avLst/>
          </a:prstGeom>
          <a:ln>
            <a:noFill/>
          </a:ln>
          <a:effectLst/>
        </p:spPr>
      </p:pic>
      <p:pic>
        <p:nvPicPr>
          <p:cNvPr id="5" name="Bildobjekt 4" descr="En bild som visar ritning&#10;&#10;Automatiskt genererad beskrivning">
            <a:extLst>
              <a:ext uri="{FF2B5EF4-FFF2-40B4-BE49-F238E27FC236}">
                <a16:creationId xmlns:a16="http://schemas.microsoft.com/office/drawing/2014/main" id="{A268B5EE-E1D0-4EE1-84B9-72D28F32907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6410" r="94765">
                        <a14:foregroundMark x1="6517" y1="31563" x2="6517" y2="31563"/>
                        <a14:foregroundMark x1="14530" y1="34063" x2="14530" y2="34063"/>
                        <a14:foregroundMark x1="21368" y1="34063" x2="21368" y2="34063"/>
                        <a14:foregroundMark x1="28419" y1="35938" x2="28419" y2="35938"/>
                        <a14:foregroundMark x1="34509" y1="37813" x2="34509" y2="37813"/>
                        <a14:foregroundMark x1="41880" y1="35938" x2="41880" y2="35938"/>
                        <a14:foregroundMark x1="49786" y1="32500" x2="49786" y2="32500"/>
                        <a14:foregroundMark x1="56944" y1="30312" x2="56944" y2="30312"/>
                        <a14:foregroundMark x1="49893" y1="54063" x2="49893" y2="54063"/>
                        <a14:foregroundMark x1="11111" y1="65938" x2="11111" y2="65938"/>
                        <a14:foregroundMark x1="20406" y1="69688" x2="20406" y2="69688"/>
                        <a14:foregroundMark x1="27457" y1="72500" x2="27457" y2="72500"/>
                        <a14:foregroundMark x1="30021" y1="75313" x2="30021" y2="75313"/>
                        <a14:foregroundMark x1="38248" y1="72813" x2="38248" y2="72813"/>
                        <a14:foregroundMark x1="41239" y1="77188" x2="41239" y2="77188"/>
                        <a14:foregroundMark x1="46581" y1="74688" x2="46581" y2="74688"/>
                        <a14:foregroundMark x1="51389" y1="74688" x2="51389" y2="74688"/>
                        <a14:foregroundMark x1="58761" y1="73750" x2="58761" y2="73750"/>
                        <a14:foregroundMark x1="94765" y1="53125" x2="94765" y2="53125"/>
                      </a14:backgroundRemoval>
                    </a14:imgEffect>
                  </a14:imgLayer>
                </a14:imgProps>
              </a:ext>
              <a:ext uri="{28A0092B-C50C-407E-A947-70E740481C1C}">
                <a14:useLocalDpi xmlns:a14="http://schemas.microsoft.com/office/drawing/2010/main" val="0"/>
              </a:ext>
            </a:extLst>
          </a:blip>
          <a:stretch>
            <a:fillRect/>
          </a:stretch>
        </p:blipFill>
        <p:spPr>
          <a:xfrm>
            <a:off x="8610599" y="5621129"/>
            <a:ext cx="3481081" cy="1190113"/>
          </a:xfrm>
          <a:prstGeom prst="rect">
            <a:avLst/>
          </a:prstGeom>
        </p:spPr>
      </p:pic>
    </p:spTree>
    <p:extLst>
      <p:ext uri="{BB962C8B-B14F-4D97-AF65-F5344CB8AC3E}">
        <p14:creationId xmlns:p14="http://schemas.microsoft.com/office/powerpoint/2010/main" val="2618860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4598EB-66FF-45E8-BAC0-1909BD9F9EE1}"/>
              </a:ext>
            </a:extLst>
          </p:cNvPr>
          <p:cNvSpPr>
            <a:spLocks noGrp="1"/>
          </p:cNvSpPr>
          <p:nvPr>
            <p:ph type="title"/>
          </p:nvPr>
        </p:nvSpPr>
        <p:spPr>
          <a:xfrm>
            <a:off x="646111" y="452718"/>
            <a:ext cx="9404723" cy="1044778"/>
          </a:xfrm>
        </p:spPr>
        <p:txBody>
          <a:bodyPr/>
          <a:lstStyle/>
          <a:p>
            <a:r>
              <a:rPr lang="sv-SE" sz="3200" dirty="0"/>
              <a:t>Vad kan drabba den lilla valpen – ta hand om själv eller kontakta veterinär?</a:t>
            </a:r>
          </a:p>
        </p:txBody>
      </p:sp>
      <p:sp>
        <p:nvSpPr>
          <p:cNvPr id="3" name="Platshållare för innehåll 2">
            <a:extLst>
              <a:ext uri="{FF2B5EF4-FFF2-40B4-BE49-F238E27FC236}">
                <a16:creationId xmlns:a16="http://schemas.microsoft.com/office/drawing/2014/main" id="{38125987-7182-4114-8D40-C714719831B9}"/>
              </a:ext>
            </a:extLst>
          </p:cNvPr>
          <p:cNvSpPr>
            <a:spLocks noGrp="1"/>
          </p:cNvSpPr>
          <p:nvPr>
            <p:ph sz="half" idx="1"/>
          </p:nvPr>
        </p:nvSpPr>
        <p:spPr>
          <a:xfrm>
            <a:off x="1103312" y="1722783"/>
            <a:ext cx="4396339" cy="4533555"/>
          </a:xfrm>
        </p:spPr>
        <p:txBody>
          <a:bodyPr>
            <a:normAutofit lnSpcReduction="10000"/>
          </a:bodyPr>
          <a:lstStyle/>
          <a:p>
            <a:pPr>
              <a:buFont typeface="Courier New" panose="02070309020205020404" pitchFamily="49" charset="0"/>
              <a:buChar char="o"/>
            </a:pPr>
            <a:r>
              <a:rPr lang="sv-SE" dirty="0"/>
              <a:t>Tempkoll. Ej under 35.5 grader, de blir lätt uttorkade och får lågt blodsocker, </a:t>
            </a:r>
            <a:r>
              <a:rPr lang="sv-SE" dirty="0" err="1"/>
              <a:t>ileus</a:t>
            </a:r>
            <a:r>
              <a:rPr lang="sv-SE" dirty="0"/>
              <a:t>!</a:t>
            </a:r>
          </a:p>
          <a:p>
            <a:pPr>
              <a:buFont typeface="Courier New" panose="02070309020205020404" pitchFamily="49" charset="0"/>
              <a:buChar char="o"/>
            </a:pPr>
            <a:r>
              <a:rPr lang="sv-SE" dirty="0" err="1"/>
              <a:t>Diarre</a:t>
            </a:r>
            <a:r>
              <a:rPr lang="sv-SE" dirty="0"/>
              <a:t>. Vätsketerapi-viktig både för korrigera vätskebalansen men även för njurfunktionen!!</a:t>
            </a:r>
          </a:p>
          <a:p>
            <a:pPr>
              <a:buFont typeface="Courier New" panose="02070309020205020404" pitchFamily="49" charset="0"/>
              <a:buChar char="o"/>
            </a:pPr>
            <a:r>
              <a:rPr lang="sv-SE" dirty="0"/>
              <a:t>Förstoppning</a:t>
            </a:r>
          </a:p>
          <a:p>
            <a:pPr>
              <a:buFont typeface="Courier New" panose="02070309020205020404" pitchFamily="49" charset="0"/>
              <a:buChar char="o"/>
            </a:pPr>
            <a:r>
              <a:rPr lang="sv-SE" dirty="0"/>
              <a:t>Kolik</a:t>
            </a:r>
          </a:p>
          <a:p>
            <a:pPr>
              <a:buFont typeface="Courier New" panose="02070309020205020404" pitchFamily="49" charset="0"/>
              <a:buChar char="o"/>
            </a:pPr>
            <a:r>
              <a:rPr lang="sv-SE" dirty="0"/>
              <a:t>Infektion (Herpes)</a:t>
            </a:r>
          </a:p>
          <a:p>
            <a:pPr>
              <a:buFont typeface="Courier New" panose="02070309020205020404" pitchFamily="49" charset="0"/>
              <a:buChar char="o"/>
            </a:pPr>
            <a:r>
              <a:rPr lang="sv-SE" dirty="0"/>
              <a:t>Fading </a:t>
            </a:r>
            <a:r>
              <a:rPr lang="sv-SE" dirty="0" err="1"/>
              <a:t>Puppy</a:t>
            </a:r>
            <a:r>
              <a:rPr lang="sv-SE" dirty="0"/>
              <a:t> </a:t>
            </a:r>
            <a:r>
              <a:rPr lang="sv-SE" dirty="0" err="1"/>
              <a:t>Syndrome</a:t>
            </a:r>
            <a:r>
              <a:rPr lang="sv-SE" dirty="0"/>
              <a:t> (septikemi)</a:t>
            </a:r>
          </a:p>
          <a:p>
            <a:pPr>
              <a:buFont typeface="Courier New" panose="02070309020205020404" pitchFamily="49" charset="0"/>
              <a:buChar char="o"/>
            </a:pPr>
            <a:r>
              <a:rPr lang="sv-SE" dirty="0" err="1"/>
              <a:t>Oftalmia</a:t>
            </a:r>
            <a:r>
              <a:rPr lang="sv-SE" dirty="0"/>
              <a:t> </a:t>
            </a:r>
            <a:r>
              <a:rPr lang="sv-SE" dirty="0" err="1"/>
              <a:t>neonatorum</a:t>
            </a:r>
            <a:endParaRPr lang="sv-SE" dirty="0"/>
          </a:p>
          <a:p>
            <a:pPr>
              <a:buFont typeface="Courier New" panose="02070309020205020404" pitchFamily="49" charset="0"/>
              <a:buChar char="o"/>
            </a:pPr>
            <a:r>
              <a:rPr lang="sv-SE" dirty="0"/>
              <a:t>Flat </a:t>
            </a:r>
            <a:r>
              <a:rPr lang="sv-SE" dirty="0" err="1"/>
              <a:t>Puppy</a:t>
            </a:r>
            <a:r>
              <a:rPr lang="sv-SE" dirty="0"/>
              <a:t> syndrom</a:t>
            </a:r>
          </a:p>
          <a:p>
            <a:pPr marL="0" indent="0">
              <a:buNone/>
            </a:pPr>
            <a:endParaRPr lang="sv-SE" dirty="0"/>
          </a:p>
        </p:txBody>
      </p:sp>
      <p:pic>
        <p:nvPicPr>
          <p:cNvPr id="10" name="Picture 5">
            <a:extLst>
              <a:ext uri="{FF2B5EF4-FFF2-40B4-BE49-F238E27FC236}">
                <a16:creationId xmlns:a16="http://schemas.microsoft.com/office/drawing/2014/main" id="{E2A1E626-7E5D-4D47-AF88-B669D16EB89D}"/>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412705" y="2015232"/>
            <a:ext cx="4395788" cy="3684496"/>
          </a:xfrm>
          <a:prstGeom prst="rect">
            <a:avLst/>
          </a:prstGeom>
          <a:ln>
            <a:noFill/>
          </a:ln>
          <a:effectLst/>
        </p:spPr>
      </p:pic>
      <p:pic>
        <p:nvPicPr>
          <p:cNvPr id="5" name="Bildobjekt 4" descr="En bild som visar ritning&#10;&#10;Automatiskt genererad beskrivning">
            <a:extLst>
              <a:ext uri="{FF2B5EF4-FFF2-40B4-BE49-F238E27FC236}">
                <a16:creationId xmlns:a16="http://schemas.microsoft.com/office/drawing/2014/main" id="{87E58D5E-8743-4551-B000-4378C833AF2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6410" r="94765">
                        <a14:foregroundMark x1="6517" y1="31563" x2="6517" y2="31563"/>
                        <a14:foregroundMark x1="14530" y1="34063" x2="14530" y2="34063"/>
                        <a14:foregroundMark x1="21368" y1="34063" x2="21368" y2="34063"/>
                        <a14:foregroundMark x1="28419" y1="35938" x2="28419" y2="35938"/>
                        <a14:foregroundMark x1="34509" y1="37813" x2="34509" y2="37813"/>
                        <a14:foregroundMark x1="41880" y1="35938" x2="41880" y2="35938"/>
                        <a14:foregroundMark x1="49786" y1="32500" x2="49786" y2="32500"/>
                        <a14:foregroundMark x1="56944" y1="30312" x2="56944" y2="30312"/>
                        <a14:foregroundMark x1="49893" y1="54063" x2="49893" y2="54063"/>
                        <a14:foregroundMark x1="11111" y1="65938" x2="11111" y2="65938"/>
                        <a14:foregroundMark x1="20406" y1="69688" x2="20406" y2="69688"/>
                        <a14:foregroundMark x1="27457" y1="72500" x2="27457" y2="72500"/>
                        <a14:foregroundMark x1="30021" y1="75313" x2="30021" y2="75313"/>
                        <a14:foregroundMark x1="38248" y1="72813" x2="38248" y2="72813"/>
                        <a14:foregroundMark x1="41239" y1="77188" x2="41239" y2="77188"/>
                        <a14:foregroundMark x1="46581" y1="74688" x2="46581" y2="74688"/>
                        <a14:foregroundMark x1="51389" y1="74688" x2="51389" y2="74688"/>
                        <a14:foregroundMark x1="58761" y1="73750" x2="58761" y2="73750"/>
                        <a14:foregroundMark x1="94765" y1="53125" x2="94765" y2="53125"/>
                      </a14:backgroundRemoval>
                    </a14:imgEffect>
                  </a14:imgLayer>
                </a14:imgProps>
              </a:ext>
              <a:ext uri="{28A0092B-C50C-407E-A947-70E740481C1C}">
                <a14:useLocalDpi xmlns:a14="http://schemas.microsoft.com/office/drawing/2010/main" val="0"/>
              </a:ext>
            </a:extLst>
          </a:blip>
          <a:stretch>
            <a:fillRect/>
          </a:stretch>
        </p:blipFill>
        <p:spPr>
          <a:xfrm>
            <a:off x="8610599" y="5621129"/>
            <a:ext cx="3481081" cy="1190113"/>
          </a:xfrm>
          <a:prstGeom prst="rect">
            <a:avLst/>
          </a:prstGeom>
        </p:spPr>
      </p:pic>
    </p:spTree>
    <p:extLst>
      <p:ext uri="{BB962C8B-B14F-4D97-AF65-F5344CB8AC3E}">
        <p14:creationId xmlns:p14="http://schemas.microsoft.com/office/powerpoint/2010/main" val="3389248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852320-1433-428F-9830-1AAD327918A8}"/>
              </a:ext>
            </a:extLst>
          </p:cNvPr>
          <p:cNvSpPr>
            <a:spLocks noGrp="1"/>
          </p:cNvSpPr>
          <p:nvPr>
            <p:ph type="title"/>
          </p:nvPr>
        </p:nvSpPr>
        <p:spPr>
          <a:xfrm>
            <a:off x="646111" y="452718"/>
            <a:ext cx="9404723" cy="713473"/>
          </a:xfrm>
        </p:spPr>
        <p:txBody>
          <a:bodyPr/>
          <a:lstStyle/>
          <a:p>
            <a:pPr algn="ctr"/>
            <a:r>
              <a:rPr lang="sv-SE" dirty="0"/>
              <a:t>Eklampsi - kalkbrist</a:t>
            </a:r>
          </a:p>
        </p:txBody>
      </p:sp>
      <p:sp>
        <p:nvSpPr>
          <p:cNvPr id="4" name="Platshållare för innehåll 3">
            <a:extLst>
              <a:ext uri="{FF2B5EF4-FFF2-40B4-BE49-F238E27FC236}">
                <a16:creationId xmlns:a16="http://schemas.microsoft.com/office/drawing/2014/main" id="{0139C57B-D493-4B16-9A62-BF2FD4FF43CF}"/>
              </a:ext>
            </a:extLst>
          </p:cNvPr>
          <p:cNvSpPr>
            <a:spLocks noGrp="1"/>
          </p:cNvSpPr>
          <p:nvPr>
            <p:ph sz="half" idx="2"/>
          </p:nvPr>
        </p:nvSpPr>
        <p:spPr>
          <a:xfrm>
            <a:off x="5654493" y="1371600"/>
            <a:ext cx="4396341" cy="4884737"/>
          </a:xfrm>
        </p:spPr>
        <p:txBody>
          <a:bodyPr>
            <a:normAutofit fontScale="85000" lnSpcReduction="20000"/>
          </a:bodyPr>
          <a:lstStyle/>
          <a:p>
            <a:pPr>
              <a:buFont typeface="Courier New" panose="02070309020205020404" pitchFamily="49" charset="0"/>
              <a:buChar char="o"/>
              <a:defRPr/>
            </a:pPr>
            <a:r>
              <a:rPr lang="sv-SE" altLang="sv-SE" dirty="0"/>
              <a:t>Ses före, under och efter förlossning, vanligast då valparna är ca 3v och diar maximalt</a:t>
            </a:r>
          </a:p>
          <a:p>
            <a:pPr>
              <a:buFont typeface="Courier New" panose="02070309020205020404" pitchFamily="49" charset="0"/>
              <a:buChar char="o"/>
              <a:defRPr/>
            </a:pPr>
            <a:r>
              <a:rPr lang="sv-SE" altLang="sv-SE" dirty="0"/>
              <a:t>Små raser och stora kullar</a:t>
            </a:r>
          </a:p>
          <a:p>
            <a:pPr>
              <a:buFont typeface="Courier New" panose="02070309020205020404" pitchFamily="49" charset="0"/>
              <a:buChar char="o"/>
              <a:defRPr/>
            </a:pPr>
            <a:r>
              <a:rPr lang="sv-SE" altLang="sv-SE" dirty="0"/>
              <a:t>Symtom: muskelskakningar, kramper, kräkningar, oro, snabb andning</a:t>
            </a:r>
          </a:p>
          <a:p>
            <a:pPr>
              <a:buFont typeface="Courier New" panose="02070309020205020404" pitchFamily="49" charset="0"/>
              <a:buChar char="o"/>
              <a:defRPr/>
            </a:pPr>
            <a:r>
              <a:rPr lang="sv-SE" altLang="sv-SE" dirty="0"/>
              <a:t>Orsak: Digivning, foster, stress</a:t>
            </a:r>
          </a:p>
          <a:p>
            <a:pPr>
              <a:buFont typeface="Courier New" panose="02070309020205020404" pitchFamily="49" charset="0"/>
              <a:buChar char="o"/>
              <a:defRPr/>
            </a:pPr>
            <a:r>
              <a:rPr lang="sv-SE" altLang="sv-SE" dirty="0"/>
              <a:t>Blodprov: lågt kalcium och ofta lågt socker </a:t>
            </a:r>
          </a:p>
          <a:p>
            <a:pPr>
              <a:buFont typeface="Courier New" panose="02070309020205020404" pitchFamily="49" charset="0"/>
              <a:buChar char="o"/>
              <a:defRPr/>
            </a:pPr>
            <a:r>
              <a:rPr lang="sv-SE" altLang="sv-SE" i="1" dirty="0"/>
              <a:t>Behandla med Calcium injektion, symtomatiskt!!</a:t>
            </a:r>
          </a:p>
          <a:p>
            <a:pPr>
              <a:buFont typeface="Courier New" panose="02070309020205020404" pitchFamily="49" charset="0"/>
              <a:buChar char="o"/>
              <a:defRPr/>
            </a:pPr>
            <a:r>
              <a:rPr lang="sv-SE" altLang="sv-SE" i="1" dirty="0"/>
              <a:t>Undvik att valpar diar minst 24 timmar</a:t>
            </a:r>
          </a:p>
          <a:p>
            <a:pPr>
              <a:buFont typeface="Courier New" panose="02070309020205020404" pitchFamily="49" charset="0"/>
              <a:buChar char="o"/>
              <a:defRPr/>
            </a:pPr>
            <a:r>
              <a:rPr lang="sv-SE" altLang="sv-SE" i="1" dirty="0"/>
              <a:t>Eklampsi </a:t>
            </a:r>
            <a:r>
              <a:rPr lang="sv-SE" altLang="sv-SE" b="1" i="1" dirty="0"/>
              <a:t>förebyggs ej </a:t>
            </a:r>
            <a:r>
              <a:rPr lang="sv-SE" altLang="sv-SE" i="1" dirty="0"/>
              <a:t>med Kalcium karbonat tabletter under dräktighet</a:t>
            </a:r>
            <a:endParaRPr lang="en-GB" altLang="sv-SE" dirty="0"/>
          </a:p>
          <a:p>
            <a:pPr>
              <a:buFont typeface="Courier New" panose="02070309020205020404" pitchFamily="49" charset="0"/>
              <a:buChar char="o"/>
              <a:defRPr/>
            </a:pPr>
            <a:r>
              <a:rPr lang="sv-SE" altLang="sv-SE" dirty="0"/>
              <a:t>Balanserad diet är bäst. Undvik mjölkprodukter (stör kalcium/fosforkvoten) men även tex </a:t>
            </a:r>
            <a:r>
              <a:rPr lang="sv-SE" altLang="sv-SE" dirty="0" err="1"/>
              <a:t>soyaprotein</a:t>
            </a:r>
            <a:r>
              <a:rPr lang="sv-SE" altLang="sv-SE" dirty="0"/>
              <a:t> då det binder kalcium från foder</a:t>
            </a:r>
          </a:p>
          <a:p>
            <a:pPr marL="0" indent="0">
              <a:buNone/>
            </a:pPr>
            <a:endParaRPr lang="sv-SE" dirty="0"/>
          </a:p>
        </p:txBody>
      </p:sp>
      <p:pic>
        <p:nvPicPr>
          <p:cNvPr id="5" name="Content Placeholder 7">
            <a:extLst>
              <a:ext uri="{FF2B5EF4-FFF2-40B4-BE49-F238E27FC236}">
                <a16:creationId xmlns:a16="http://schemas.microsoft.com/office/drawing/2014/main" id="{E85B4FF4-34E4-4C97-A9A5-18C25768AB2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66538" y="1676399"/>
            <a:ext cx="3146822" cy="4275138"/>
          </a:xfrm>
          <a:prstGeom prst="rect">
            <a:avLst/>
          </a:prstGeom>
          <a:ln>
            <a:noFill/>
          </a:ln>
          <a:effectLst/>
        </p:spPr>
      </p:pic>
      <p:pic>
        <p:nvPicPr>
          <p:cNvPr id="6" name="Bildobjekt 5" descr="En bild som visar ritning&#10;&#10;Automatiskt genererad beskrivning">
            <a:extLst>
              <a:ext uri="{FF2B5EF4-FFF2-40B4-BE49-F238E27FC236}">
                <a16:creationId xmlns:a16="http://schemas.microsoft.com/office/drawing/2014/main" id="{F398E2F7-9697-4922-8151-EF90BFB0959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6410" r="94765">
                        <a14:foregroundMark x1="6517" y1="31563" x2="6517" y2="31563"/>
                        <a14:foregroundMark x1="14530" y1="34063" x2="14530" y2="34063"/>
                        <a14:foregroundMark x1="21368" y1="34063" x2="21368" y2="34063"/>
                        <a14:foregroundMark x1="28419" y1="35938" x2="28419" y2="35938"/>
                        <a14:foregroundMark x1="34509" y1="37813" x2="34509" y2="37813"/>
                        <a14:foregroundMark x1="41880" y1="35938" x2="41880" y2="35938"/>
                        <a14:foregroundMark x1="49786" y1="32500" x2="49786" y2="32500"/>
                        <a14:foregroundMark x1="56944" y1="30312" x2="56944" y2="30312"/>
                        <a14:foregroundMark x1="49893" y1="54063" x2="49893" y2="54063"/>
                        <a14:foregroundMark x1="11111" y1="65938" x2="11111" y2="65938"/>
                        <a14:foregroundMark x1="20406" y1="69688" x2="20406" y2="69688"/>
                        <a14:foregroundMark x1="27457" y1="72500" x2="27457" y2="72500"/>
                        <a14:foregroundMark x1="30021" y1="75313" x2="30021" y2="75313"/>
                        <a14:foregroundMark x1="38248" y1="72813" x2="38248" y2="72813"/>
                        <a14:foregroundMark x1="41239" y1="77188" x2="41239" y2="77188"/>
                        <a14:foregroundMark x1="46581" y1="74688" x2="46581" y2="74688"/>
                        <a14:foregroundMark x1="51389" y1="74688" x2="51389" y2="74688"/>
                        <a14:foregroundMark x1="58761" y1="73750" x2="58761" y2="73750"/>
                        <a14:foregroundMark x1="94765" y1="53125" x2="94765" y2="53125"/>
                      </a14:backgroundRemoval>
                    </a14:imgEffect>
                  </a14:imgLayer>
                </a14:imgProps>
              </a:ext>
              <a:ext uri="{28A0092B-C50C-407E-A947-70E740481C1C}">
                <a14:useLocalDpi xmlns:a14="http://schemas.microsoft.com/office/drawing/2010/main" val="0"/>
              </a:ext>
            </a:extLst>
          </a:blip>
          <a:stretch>
            <a:fillRect/>
          </a:stretch>
        </p:blipFill>
        <p:spPr>
          <a:xfrm>
            <a:off x="8610599" y="5621129"/>
            <a:ext cx="3481081" cy="1190113"/>
          </a:xfrm>
          <a:prstGeom prst="rect">
            <a:avLst/>
          </a:prstGeom>
        </p:spPr>
      </p:pic>
    </p:spTree>
    <p:extLst>
      <p:ext uri="{BB962C8B-B14F-4D97-AF65-F5344CB8AC3E}">
        <p14:creationId xmlns:p14="http://schemas.microsoft.com/office/powerpoint/2010/main" val="1192968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28E277E-F33D-4E7D-AD0B-68E7E051ED97}"/>
              </a:ext>
            </a:extLst>
          </p:cNvPr>
          <p:cNvSpPr>
            <a:spLocks noGrp="1"/>
          </p:cNvSpPr>
          <p:nvPr>
            <p:ph type="title"/>
          </p:nvPr>
        </p:nvSpPr>
        <p:spPr>
          <a:xfrm>
            <a:off x="646111" y="468216"/>
            <a:ext cx="9404723" cy="1400530"/>
          </a:xfrm>
        </p:spPr>
        <p:txBody>
          <a:bodyPr/>
          <a:lstStyle/>
          <a:p>
            <a:pPr algn="ctr"/>
            <a:br>
              <a:rPr lang="sv-SE" dirty="0"/>
            </a:br>
            <a:r>
              <a:rPr lang="sv-SE" dirty="0"/>
              <a:t>Från parning till valplåda</a:t>
            </a:r>
          </a:p>
        </p:txBody>
      </p:sp>
      <p:sp>
        <p:nvSpPr>
          <p:cNvPr id="3" name="Platshållare för innehåll 2">
            <a:extLst>
              <a:ext uri="{FF2B5EF4-FFF2-40B4-BE49-F238E27FC236}">
                <a16:creationId xmlns:a16="http://schemas.microsoft.com/office/drawing/2014/main" id="{24B3251A-F368-4C82-8A42-E563861407DF}"/>
              </a:ext>
            </a:extLst>
          </p:cNvPr>
          <p:cNvSpPr>
            <a:spLocks noGrp="1"/>
          </p:cNvSpPr>
          <p:nvPr>
            <p:ph sz="half" idx="1"/>
          </p:nvPr>
        </p:nvSpPr>
        <p:spPr/>
        <p:txBody>
          <a:bodyPr>
            <a:normAutofit fontScale="55000" lnSpcReduction="20000"/>
          </a:bodyPr>
          <a:lstStyle/>
          <a:p>
            <a:pPr marL="0" indent="0" algn="ctr">
              <a:buNone/>
            </a:pPr>
            <a:r>
              <a:rPr lang="sv-SE" sz="2200" b="1" dirty="0"/>
              <a:t>Juridiskt</a:t>
            </a:r>
          </a:p>
          <a:p>
            <a:pPr marL="0" indent="0" algn="ctr">
              <a:buNone/>
            </a:pPr>
            <a:endParaRPr lang="sv-SE" dirty="0"/>
          </a:p>
          <a:p>
            <a:pPr>
              <a:buFont typeface="Courier New" panose="02070309020205020404" pitchFamily="49" charset="0"/>
              <a:buChar char="o"/>
            </a:pPr>
            <a:r>
              <a:rPr lang="sv-SE" dirty="0"/>
              <a:t>Förbud mot avel av sjuka, rädda, aggressiva djur samt djur som ej kan föröka sig naturligt - </a:t>
            </a:r>
            <a:r>
              <a:rPr lang="sv-SE" dirty="0">
                <a:solidFill>
                  <a:srgbClr val="FFFF00"/>
                </a:solidFill>
              </a:rPr>
              <a:t>SJV</a:t>
            </a:r>
            <a:r>
              <a:rPr lang="sv-SE" dirty="0"/>
              <a:t>!</a:t>
            </a:r>
          </a:p>
          <a:p>
            <a:pPr>
              <a:buFont typeface="Courier New" panose="02070309020205020404" pitchFamily="49" charset="0"/>
              <a:buChar char="o"/>
            </a:pPr>
            <a:r>
              <a:rPr lang="sv-SE" dirty="0"/>
              <a:t>Tik får ej paras före 18 mån ålder och tidigast i andra löpet</a:t>
            </a:r>
          </a:p>
          <a:p>
            <a:pPr>
              <a:buFont typeface="Courier New" panose="02070309020205020404" pitchFamily="49" charset="0"/>
              <a:buChar char="o"/>
            </a:pPr>
            <a:r>
              <a:rPr lang="sv-SE" dirty="0"/>
              <a:t>Om tiken får två kullar inom 12 månader ska hon få minst 12 mån vila innan nästa kull</a:t>
            </a:r>
          </a:p>
          <a:p>
            <a:pPr>
              <a:buFont typeface="Courier New" panose="02070309020205020404" pitchFamily="49" charset="0"/>
              <a:buChar char="o"/>
            </a:pPr>
            <a:r>
              <a:rPr lang="sv-SE" dirty="0"/>
              <a:t>Tik över sju år får ej registreras valpar om ej haft valpkull tidigare (besiktning), </a:t>
            </a:r>
            <a:r>
              <a:rPr lang="sv-SE" dirty="0">
                <a:solidFill>
                  <a:srgbClr val="FFFF00"/>
                </a:solidFill>
              </a:rPr>
              <a:t>SKK</a:t>
            </a:r>
          </a:p>
          <a:p>
            <a:pPr>
              <a:buFont typeface="Courier New" panose="02070309020205020404" pitchFamily="49" charset="0"/>
              <a:buChar char="o"/>
            </a:pPr>
            <a:r>
              <a:rPr lang="sv-SE" dirty="0"/>
              <a:t>Ej fler är fem valpkullar, </a:t>
            </a:r>
            <a:r>
              <a:rPr lang="sv-SE" dirty="0">
                <a:solidFill>
                  <a:srgbClr val="FFFF00"/>
                </a:solidFill>
              </a:rPr>
              <a:t>SKK</a:t>
            </a:r>
          </a:p>
          <a:p>
            <a:pPr>
              <a:buFont typeface="Courier New" panose="02070309020205020404" pitchFamily="49" charset="0"/>
              <a:buChar char="o"/>
            </a:pPr>
            <a:r>
              <a:rPr lang="sv-SE" dirty="0"/>
              <a:t>Tik över 10 år ska ej paras</a:t>
            </a:r>
          </a:p>
          <a:p>
            <a:pPr>
              <a:buFont typeface="Courier New" panose="02070309020205020404" pitchFamily="49" charset="0"/>
              <a:buChar char="o"/>
            </a:pPr>
            <a:r>
              <a:rPr lang="sv-SE" dirty="0"/>
              <a:t>Dräktig tik får ej transporteras om mindre än 2 v till planerad förlossning och sträckan överskrider 5 mil.</a:t>
            </a:r>
          </a:p>
          <a:p>
            <a:pPr>
              <a:buFont typeface="Courier New" panose="02070309020205020404" pitchFamily="49" charset="0"/>
              <a:buChar char="o"/>
            </a:pPr>
            <a:r>
              <a:rPr lang="sv-SE" dirty="0"/>
              <a:t>Tik får ej transporteras första veckan efter förlossning</a:t>
            </a:r>
          </a:p>
          <a:p>
            <a:pPr>
              <a:buFont typeface="Courier New" panose="02070309020205020404" pitchFamily="49" charset="0"/>
              <a:buChar char="o"/>
            </a:pPr>
            <a:r>
              <a:rPr lang="sv-SE" dirty="0"/>
              <a:t>Valp yngre än 1 v får ej transporteras </a:t>
            </a:r>
          </a:p>
          <a:p>
            <a:pPr>
              <a:buFont typeface="Courier New" panose="02070309020205020404" pitchFamily="49" charset="0"/>
              <a:buChar char="o"/>
            </a:pPr>
            <a:r>
              <a:rPr lang="sv-SE" dirty="0"/>
              <a:t>Tik eller honkatt som </a:t>
            </a:r>
            <a:r>
              <a:rPr lang="sv-SE" dirty="0" err="1"/>
              <a:t>kejsarsnittats</a:t>
            </a:r>
            <a:r>
              <a:rPr lang="sv-SE" dirty="0"/>
              <a:t> två gånger ska ej tillåtas att paras mer, </a:t>
            </a:r>
            <a:r>
              <a:rPr lang="sv-SE" dirty="0">
                <a:solidFill>
                  <a:srgbClr val="FFFF00"/>
                </a:solidFill>
              </a:rPr>
              <a:t>SJV</a:t>
            </a:r>
            <a:r>
              <a:rPr lang="sv-SE" dirty="0"/>
              <a:t>.</a:t>
            </a:r>
          </a:p>
          <a:p>
            <a:pPr>
              <a:buFont typeface="Courier New" panose="02070309020205020404" pitchFamily="49" charset="0"/>
              <a:buChar char="o"/>
            </a:pPr>
            <a:r>
              <a:rPr lang="sv-SE" dirty="0"/>
              <a:t>Kejsarsnitt kan ej ”beställas”</a:t>
            </a:r>
          </a:p>
          <a:p>
            <a:pPr marL="0" indent="0" algn="ctr">
              <a:buNone/>
            </a:pPr>
            <a:endParaRPr lang="sv-SE" dirty="0"/>
          </a:p>
        </p:txBody>
      </p:sp>
      <p:sp>
        <p:nvSpPr>
          <p:cNvPr id="4" name="Platshållare för innehåll 3">
            <a:extLst>
              <a:ext uri="{FF2B5EF4-FFF2-40B4-BE49-F238E27FC236}">
                <a16:creationId xmlns:a16="http://schemas.microsoft.com/office/drawing/2014/main" id="{C9B40A2B-3F0D-404D-AB63-2B5CA313D44C}"/>
              </a:ext>
            </a:extLst>
          </p:cNvPr>
          <p:cNvSpPr>
            <a:spLocks noGrp="1"/>
          </p:cNvSpPr>
          <p:nvPr>
            <p:ph sz="half" idx="2"/>
          </p:nvPr>
        </p:nvSpPr>
        <p:spPr/>
        <p:txBody>
          <a:bodyPr>
            <a:normAutofit fontScale="55000" lnSpcReduction="20000"/>
          </a:bodyPr>
          <a:lstStyle/>
          <a:p>
            <a:pPr marL="0" indent="0" algn="ctr">
              <a:buNone/>
            </a:pPr>
            <a:r>
              <a:rPr lang="sv-SE" sz="2500" b="1" dirty="0"/>
              <a:t>Juridiskt</a:t>
            </a:r>
          </a:p>
          <a:p>
            <a:pPr marL="0" indent="0" algn="ctr">
              <a:buNone/>
            </a:pPr>
            <a:endParaRPr lang="sv-SE" dirty="0"/>
          </a:p>
          <a:p>
            <a:pPr>
              <a:buFont typeface="Courier New" panose="02070309020205020404" pitchFamily="49" charset="0"/>
              <a:buChar char="o"/>
            </a:pPr>
            <a:r>
              <a:rPr lang="sv-SE" b="1" dirty="0"/>
              <a:t>Dolda och synliga fel</a:t>
            </a:r>
          </a:p>
          <a:p>
            <a:pPr>
              <a:buFont typeface="Courier New" panose="02070309020205020404" pitchFamily="49" charset="0"/>
              <a:buChar char="o"/>
            </a:pPr>
            <a:r>
              <a:rPr lang="sv-SE" dirty="0"/>
              <a:t>Säljaren ansvarar för fel som fanns vid leverans men som visar sig först senare, så kallat dolt fel. Enligt konsumentköplagen är fel som uppträder inom sex månader efter leverans att betrakta som dolda fel, det vill säga de är ett säljaransvar, såvida inte säljaren kan bevisa annat. (Det är säljaren som ska bevisa att felet inte förelåg vid leveransen.) Efter sex månader är det köparens sak att bevisa att felet förelåg vid leveransen.</a:t>
            </a:r>
          </a:p>
          <a:p>
            <a:pPr>
              <a:buFont typeface="Courier New" panose="02070309020205020404" pitchFamily="49" charset="0"/>
              <a:buChar char="o"/>
            </a:pPr>
            <a:r>
              <a:rPr lang="sv-SE" b="1" dirty="0"/>
              <a:t>Reklamation</a:t>
            </a:r>
          </a:p>
          <a:p>
            <a:pPr>
              <a:buFont typeface="Courier New" panose="02070309020205020404" pitchFamily="49" charset="0"/>
              <a:buChar char="o"/>
            </a:pPr>
            <a:r>
              <a:rPr lang="sv-SE" dirty="0"/>
              <a:t>En köpare som vill ha rätt till kompensation för ett fel, är skyldig att reklamera felet till uppfödaren. Detta ska göras inom två månader från det att felet upptäckts. Ett fel som upptäcks senare än tre år från det att hunden levererades kan inte reklameras. Säljarens ansvar begränsas således till de tre första åren efter leverans.</a:t>
            </a:r>
          </a:p>
          <a:p>
            <a:pPr algn="ctr">
              <a:buFont typeface="Courier New" panose="02070309020205020404" pitchFamily="49" charset="0"/>
              <a:buChar char="o"/>
            </a:pPr>
            <a:endParaRPr lang="sv-SE" dirty="0"/>
          </a:p>
          <a:p>
            <a:pPr algn="ctr"/>
            <a:endParaRPr lang="sv-SE" dirty="0"/>
          </a:p>
        </p:txBody>
      </p:sp>
      <p:pic>
        <p:nvPicPr>
          <p:cNvPr id="6" name="Bildobjekt 5" descr="En bild som visar ritning&#10;&#10;Automatiskt genererad beskrivning">
            <a:extLst>
              <a:ext uri="{FF2B5EF4-FFF2-40B4-BE49-F238E27FC236}">
                <a16:creationId xmlns:a16="http://schemas.microsoft.com/office/drawing/2014/main" id="{205BC482-D82F-4ECE-91F6-7078EB9A102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6410" r="94765">
                        <a14:foregroundMark x1="6517" y1="31563" x2="6517" y2="31563"/>
                        <a14:foregroundMark x1="14530" y1="34063" x2="14530" y2="34063"/>
                        <a14:foregroundMark x1="21368" y1="34063" x2="21368" y2="34063"/>
                        <a14:foregroundMark x1="28419" y1="35938" x2="28419" y2="35938"/>
                        <a14:foregroundMark x1="34509" y1="37813" x2="34509" y2="37813"/>
                        <a14:foregroundMark x1="41880" y1="35938" x2="41880" y2="35938"/>
                        <a14:foregroundMark x1="49786" y1="32500" x2="49786" y2="32500"/>
                        <a14:foregroundMark x1="56944" y1="30312" x2="56944" y2="30312"/>
                        <a14:foregroundMark x1="49893" y1="54063" x2="49893" y2="54063"/>
                        <a14:foregroundMark x1="11111" y1="65938" x2="11111" y2="65938"/>
                        <a14:foregroundMark x1="20406" y1="69688" x2="20406" y2="69688"/>
                        <a14:foregroundMark x1="27457" y1="72500" x2="27457" y2="72500"/>
                        <a14:foregroundMark x1="30021" y1="75313" x2="30021" y2="75313"/>
                        <a14:foregroundMark x1="38248" y1="72813" x2="38248" y2="72813"/>
                        <a14:foregroundMark x1="41239" y1="77188" x2="41239" y2="77188"/>
                        <a14:foregroundMark x1="46581" y1="74688" x2="46581" y2="74688"/>
                        <a14:foregroundMark x1="51389" y1="74688" x2="51389" y2="74688"/>
                        <a14:foregroundMark x1="58761" y1="73750" x2="58761" y2="73750"/>
                        <a14:foregroundMark x1="94765" y1="53125" x2="94765" y2="53125"/>
                      </a14:backgroundRemoval>
                    </a14:imgEffect>
                  </a14:imgLayer>
                </a14:imgProps>
              </a:ext>
              <a:ext uri="{28A0092B-C50C-407E-A947-70E740481C1C}">
                <a14:useLocalDpi xmlns:a14="http://schemas.microsoft.com/office/drawing/2010/main" val="0"/>
              </a:ext>
            </a:extLst>
          </a:blip>
          <a:stretch>
            <a:fillRect/>
          </a:stretch>
        </p:blipFill>
        <p:spPr>
          <a:xfrm>
            <a:off x="8610599" y="5621129"/>
            <a:ext cx="3481081" cy="1190113"/>
          </a:xfrm>
          <a:prstGeom prst="rect">
            <a:avLst/>
          </a:prstGeom>
        </p:spPr>
      </p:pic>
    </p:spTree>
    <p:extLst>
      <p:ext uri="{BB962C8B-B14F-4D97-AF65-F5344CB8AC3E}">
        <p14:creationId xmlns:p14="http://schemas.microsoft.com/office/powerpoint/2010/main" val="3658735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63F805-2CDD-49B1-B02E-E868E96B8ED1}"/>
              </a:ext>
            </a:extLst>
          </p:cNvPr>
          <p:cNvSpPr>
            <a:spLocks noGrp="1"/>
          </p:cNvSpPr>
          <p:nvPr>
            <p:ph type="title"/>
          </p:nvPr>
        </p:nvSpPr>
        <p:spPr/>
        <p:txBody>
          <a:bodyPr/>
          <a:lstStyle/>
          <a:p>
            <a:pPr algn="ctr"/>
            <a:r>
              <a:rPr lang="sv-SE" dirty="0"/>
              <a:t>Hitta rätt parningsdag</a:t>
            </a:r>
          </a:p>
        </p:txBody>
      </p:sp>
      <p:sp>
        <p:nvSpPr>
          <p:cNvPr id="3" name="Platshållare för innehåll 2">
            <a:extLst>
              <a:ext uri="{FF2B5EF4-FFF2-40B4-BE49-F238E27FC236}">
                <a16:creationId xmlns:a16="http://schemas.microsoft.com/office/drawing/2014/main" id="{6745EBA8-E056-4796-9807-1D9E86D54EFA}"/>
              </a:ext>
            </a:extLst>
          </p:cNvPr>
          <p:cNvSpPr>
            <a:spLocks noGrp="1"/>
          </p:cNvSpPr>
          <p:nvPr>
            <p:ph sz="half" idx="1"/>
          </p:nvPr>
        </p:nvSpPr>
        <p:spPr/>
        <p:txBody>
          <a:bodyPr/>
          <a:lstStyle/>
          <a:p>
            <a:pPr>
              <a:buFont typeface="Courier New" panose="02070309020205020404" pitchFamily="49" charset="0"/>
              <a:buChar char="o"/>
            </a:pPr>
            <a:r>
              <a:rPr lang="sv-SE" dirty="0"/>
              <a:t>Lär dig din tiks löpbeteende</a:t>
            </a:r>
          </a:p>
          <a:p>
            <a:pPr>
              <a:buFont typeface="Courier New" panose="02070309020205020404" pitchFamily="49" charset="0"/>
              <a:buChar char="o"/>
            </a:pPr>
            <a:r>
              <a:rPr lang="sv-SE" dirty="0"/>
              <a:t>Löper i regel med 6-8 månaders mellanrum (ibland 1gång/år)</a:t>
            </a:r>
          </a:p>
          <a:p>
            <a:pPr>
              <a:buFont typeface="Courier New" panose="02070309020205020404" pitchFamily="49" charset="0"/>
              <a:buChar char="o"/>
            </a:pPr>
            <a:r>
              <a:rPr lang="sv-SE" dirty="0"/>
              <a:t>Första löp oftast vid 6-8 mån ålder</a:t>
            </a:r>
          </a:p>
          <a:p>
            <a:pPr>
              <a:buFont typeface="Courier New" panose="02070309020205020404" pitchFamily="49" charset="0"/>
              <a:buChar char="o"/>
            </a:pPr>
            <a:r>
              <a:rPr lang="sv-SE" dirty="0"/>
              <a:t>Löpet är ca 3 veckor långt</a:t>
            </a:r>
          </a:p>
          <a:p>
            <a:pPr>
              <a:buFont typeface="Courier New" panose="02070309020205020404" pitchFamily="49" charset="0"/>
              <a:buChar char="o"/>
            </a:pPr>
            <a:r>
              <a:rPr lang="sv-SE" dirty="0"/>
              <a:t>Tid för </a:t>
            </a:r>
            <a:r>
              <a:rPr lang="sv-SE" dirty="0" err="1"/>
              <a:t>höglöp</a:t>
            </a:r>
            <a:r>
              <a:rPr lang="sv-SE" dirty="0"/>
              <a:t> varierar</a:t>
            </a:r>
          </a:p>
          <a:p>
            <a:pPr>
              <a:buFont typeface="Courier New" panose="02070309020205020404" pitchFamily="49" charset="0"/>
              <a:buChar char="o"/>
            </a:pPr>
            <a:r>
              <a:rPr lang="sv-SE" dirty="0"/>
              <a:t>Tysta löp (inget eller sparsamt med blod)</a:t>
            </a:r>
          </a:p>
          <a:p>
            <a:pPr>
              <a:buFont typeface="Courier New" panose="02070309020205020404" pitchFamily="49" charset="0"/>
              <a:buChar char="o"/>
            </a:pPr>
            <a:r>
              <a:rPr lang="sv-SE" dirty="0"/>
              <a:t>Split </a:t>
            </a:r>
            <a:r>
              <a:rPr lang="sv-SE" dirty="0" err="1"/>
              <a:t>östrus</a:t>
            </a:r>
            <a:r>
              <a:rPr lang="sv-SE" dirty="0"/>
              <a:t> (uppdelat i tid)</a:t>
            </a:r>
          </a:p>
          <a:p>
            <a:pPr>
              <a:buFont typeface="Courier New" panose="02070309020205020404" pitchFamily="49" charset="0"/>
              <a:buChar char="o"/>
            </a:pPr>
            <a:r>
              <a:rPr lang="sv-SE" dirty="0"/>
              <a:t>Löper hela livet….</a:t>
            </a:r>
          </a:p>
          <a:p>
            <a:pPr>
              <a:buFont typeface="Courier New" panose="02070309020205020404" pitchFamily="49" charset="0"/>
              <a:buChar char="o"/>
            </a:pPr>
            <a:endParaRPr lang="sv-SE" dirty="0"/>
          </a:p>
          <a:p>
            <a:pPr marL="0" indent="0" algn="ctr">
              <a:buNone/>
            </a:pPr>
            <a:endParaRPr lang="sv-SE" dirty="0"/>
          </a:p>
          <a:p>
            <a:pPr marL="0" indent="0" algn="ctr">
              <a:buNone/>
            </a:pPr>
            <a:endParaRPr lang="sv-SE" dirty="0"/>
          </a:p>
        </p:txBody>
      </p:sp>
      <p:pic>
        <p:nvPicPr>
          <p:cNvPr id="6" name="Platshållare för innehåll 5">
            <a:extLst>
              <a:ext uri="{FF2B5EF4-FFF2-40B4-BE49-F238E27FC236}">
                <a16:creationId xmlns:a16="http://schemas.microsoft.com/office/drawing/2014/main" id="{DEFCF3E3-BDA5-41E8-A799-6E186517C99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6457315" y="2336801"/>
            <a:ext cx="4395788" cy="1948462"/>
          </a:xfrm>
          <a:prstGeom prst="rect">
            <a:avLst/>
          </a:prstGeom>
          <a:ln>
            <a:noFill/>
          </a:ln>
          <a:effectLst/>
        </p:spPr>
      </p:pic>
      <p:pic>
        <p:nvPicPr>
          <p:cNvPr id="5" name="Bildobjekt 4" descr="En bild som visar ritning&#10;&#10;Automatiskt genererad beskrivning">
            <a:extLst>
              <a:ext uri="{FF2B5EF4-FFF2-40B4-BE49-F238E27FC236}">
                <a16:creationId xmlns:a16="http://schemas.microsoft.com/office/drawing/2014/main" id="{4630D94F-7F62-4687-837C-51809BFE6DE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6410" r="94765">
                        <a14:foregroundMark x1="6517" y1="31563" x2="6517" y2="31563"/>
                        <a14:foregroundMark x1="14530" y1="34063" x2="14530" y2="34063"/>
                        <a14:foregroundMark x1="21368" y1="34063" x2="21368" y2="34063"/>
                        <a14:foregroundMark x1="28419" y1="35938" x2="28419" y2="35938"/>
                        <a14:foregroundMark x1="34509" y1="37813" x2="34509" y2="37813"/>
                        <a14:foregroundMark x1="41880" y1="35938" x2="41880" y2="35938"/>
                        <a14:foregroundMark x1="49786" y1="32500" x2="49786" y2="32500"/>
                        <a14:foregroundMark x1="56944" y1="30312" x2="56944" y2="30312"/>
                        <a14:foregroundMark x1="49893" y1="54063" x2="49893" y2="54063"/>
                        <a14:foregroundMark x1="11111" y1="65938" x2="11111" y2="65938"/>
                        <a14:foregroundMark x1="20406" y1="69688" x2="20406" y2="69688"/>
                        <a14:foregroundMark x1="27457" y1="72500" x2="27457" y2="72500"/>
                        <a14:foregroundMark x1="30021" y1="75313" x2="30021" y2="75313"/>
                        <a14:foregroundMark x1="38248" y1="72813" x2="38248" y2="72813"/>
                        <a14:foregroundMark x1="41239" y1="77188" x2="41239" y2="77188"/>
                        <a14:foregroundMark x1="46581" y1="74688" x2="46581" y2="74688"/>
                        <a14:foregroundMark x1="51389" y1="74688" x2="51389" y2="74688"/>
                        <a14:foregroundMark x1="58761" y1="73750" x2="58761" y2="73750"/>
                        <a14:foregroundMark x1="94765" y1="53125" x2="94765" y2="53125"/>
                      </a14:backgroundRemoval>
                    </a14:imgEffect>
                  </a14:imgLayer>
                </a14:imgProps>
              </a:ext>
              <a:ext uri="{28A0092B-C50C-407E-A947-70E740481C1C}">
                <a14:useLocalDpi xmlns:a14="http://schemas.microsoft.com/office/drawing/2010/main" val="0"/>
              </a:ext>
            </a:extLst>
          </a:blip>
          <a:stretch>
            <a:fillRect/>
          </a:stretch>
        </p:blipFill>
        <p:spPr>
          <a:xfrm>
            <a:off x="8610599" y="5621129"/>
            <a:ext cx="3481081" cy="1190113"/>
          </a:xfrm>
          <a:prstGeom prst="rect">
            <a:avLst/>
          </a:prstGeom>
        </p:spPr>
      </p:pic>
    </p:spTree>
    <p:extLst>
      <p:ext uri="{BB962C8B-B14F-4D97-AF65-F5344CB8AC3E}">
        <p14:creationId xmlns:p14="http://schemas.microsoft.com/office/powerpoint/2010/main" val="2178075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F7BD09-C06F-4657-86DE-239F8D6EA528}"/>
              </a:ext>
            </a:extLst>
          </p:cNvPr>
          <p:cNvSpPr>
            <a:spLocks noGrp="1"/>
          </p:cNvSpPr>
          <p:nvPr>
            <p:ph type="title"/>
          </p:nvPr>
        </p:nvSpPr>
        <p:spPr/>
        <p:txBody>
          <a:bodyPr/>
          <a:lstStyle/>
          <a:p>
            <a:pPr algn="ctr"/>
            <a:r>
              <a:rPr lang="sv-SE" dirty="0"/>
              <a:t>Hormonerna under löp</a:t>
            </a:r>
          </a:p>
        </p:txBody>
      </p:sp>
      <p:sp>
        <p:nvSpPr>
          <p:cNvPr id="3" name="Platshållare för innehåll 2">
            <a:extLst>
              <a:ext uri="{FF2B5EF4-FFF2-40B4-BE49-F238E27FC236}">
                <a16:creationId xmlns:a16="http://schemas.microsoft.com/office/drawing/2014/main" id="{8AA610DC-36BF-4FB7-96E5-E100E2F2C147}"/>
              </a:ext>
            </a:extLst>
          </p:cNvPr>
          <p:cNvSpPr>
            <a:spLocks noGrp="1"/>
          </p:cNvSpPr>
          <p:nvPr>
            <p:ph sz="half" idx="1"/>
          </p:nvPr>
        </p:nvSpPr>
        <p:spPr>
          <a:xfrm>
            <a:off x="516807" y="1349829"/>
            <a:ext cx="5258519" cy="4906509"/>
          </a:xfrm>
        </p:spPr>
        <p:txBody>
          <a:bodyPr>
            <a:normAutofit lnSpcReduction="10000"/>
          </a:bodyPr>
          <a:lstStyle/>
          <a:p>
            <a:pPr>
              <a:buFont typeface="Courier New" panose="02070309020205020404" pitchFamily="49" charset="0"/>
              <a:buChar char="o"/>
            </a:pPr>
            <a:r>
              <a:rPr lang="sv-SE" b="1" dirty="0">
                <a:solidFill>
                  <a:srgbClr val="FFFF00"/>
                </a:solidFill>
              </a:rPr>
              <a:t>Östrogen</a:t>
            </a:r>
            <a:r>
              <a:rPr lang="sv-SE" dirty="0"/>
              <a:t>: Produceras i äggstockarnas folliklar. Brunsthormon, förbereder livmodern för dräktighet. </a:t>
            </a:r>
          </a:p>
          <a:p>
            <a:pPr>
              <a:buFont typeface="Courier New" panose="02070309020205020404" pitchFamily="49" charset="0"/>
              <a:buChar char="o"/>
            </a:pPr>
            <a:r>
              <a:rPr lang="sv-SE" dirty="0"/>
              <a:t>Maximal nivå under </a:t>
            </a:r>
            <a:r>
              <a:rPr lang="sv-SE" i="1" dirty="0"/>
              <a:t>proöstrus = </a:t>
            </a:r>
            <a:r>
              <a:rPr lang="sv-SE" i="1" dirty="0">
                <a:solidFill>
                  <a:srgbClr val="FFFF00"/>
                </a:solidFill>
              </a:rPr>
              <a:t>LH-piken</a:t>
            </a:r>
          </a:p>
          <a:p>
            <a:pPr>
              <a:buFont typeface="Courier New" panose="02070309020205020404" pitchFamily="49" charset="0"/>
              <a:buChar char="o"/>
            </a:pPr>
            <a:r>
              <a:rPr lang="sv-SE" b="1" dirty="0">
                <a:solidFill>
                  <a:srgbClr val="FFFF00"/>
                </a:solidFill>
              </a:rPr>
              <a:t>Progesteron</a:t>
            </a:r>
            <a:r>
              <a:rPr lang="sv-SE" dirty="0"/>
              <a:t>: dräktighetshormon, produceras i gulkropp. Viktigt för att underhålla dräktigheten</a:t>
            </a:r>
          </a:p>
          <a:p>
            <a:pPr>
              <a:buFont typeface="Courier New" panose="02070309020205020404" pitchFamily="49" charset="0"/>
              <a:buChar char="o"/>
            </a:pPr>
            <a:r>
              <a:rPr lang="sv-SE" dirty="0"/>
              <a:t>Sjunker till basalnivå dygnet innan förlossningen!!</a:t>
            </a:r>
          </a:p>
          <a:p>
            <a:pPr>
              <a:buFont typeface="Courier New" panose="02070309020205020404" pitchFamily="49" charset="0"/>
              <a:buChar char="o"/>
            </a:pPr>
            <a:r>
              <a:rPr lang="sv-SE" sz="2000" b="1" i="1" dirty="0">
                <a:solidFill>
                  <a:srgbClr val="FFFF00"/>
                </a:solidFill>
              </a:rPr>
              <a:t>NÄR ÖSTROGENET SJUNKER OCH PROGESTERONET STIGER VISAR TIKEN BRUNST OCH HANEN INTRESSE </a:t>
            </a:r>
          </a:p>
          <a:p>
            <a:pPr>
              <a:buFont typeface="Courier New" panose="02070309020205020404" pitchFamily="49" charset="0"/>
              <a:buChar char="o"/>
            </a:pPr>
            <a:r>
              <a:rPr lang="sv-SE" dirty="0"/>
              <a:t>Progesteron vid ägglossning/ovulation ca 15-20 </a:t>
            </a:r>
            <a:r>
              <a:rPr lang="sv-SE" dirty="0" err="1"/>
              <a:t>nmol</a:t>
            </a:r>
            <a:r>
              <a:rPr lang="sv-SE" dirty="0"/>
              <a:t>/l  </a:t>
            </a:r>
          </a:p>
          <a:p>
            <a:pPr>
              <a:buFont typeface="Courier New" panose="02070309020205020404" pitchFamily="49" charset="0"/>
              <a:buChar char="o"/>
            </a:pPr>
            <a:r>
              <a:rPr lang="sv-SE" dirty="0"/>
              <a:t>Optimal parning vid 30-80 </a:t>
            </a:r>
            <a:r>
              <a:rPr lang="sv-SE" dirty="0" err="1"/>
              <a:t>nmol</a:t>
            </a:r>
            <a:r>
              <a:rPr lang="sv-SE" dirty="0"/>
              <a:t>/l </a:t>
            </a:r>
          </a:p>
          <a:p>
            <a:pPr marL="0" indent="0">
              <a:buNone/>
            </a:pPr>
            <a:endParaRPr lang="sv-SE" dirty="0"/>
          </a:p>
        </p:txBody>
      </p:sp>
      <p:pic>
        <p:nvPicPr>
          <p:cNvPr id="7" name="Platshållare för innehåll 6" descr="En bild som visar karta, text&#10;&#10;Automatiskt genererad beskrivning">
            <a:extLst>
              <a:ext uri="{FF2B5EF4-FFF2-40B4-BE49-F238E27FC236}">
                <a16:creationId xmlns:a16="http://schemas.microsoft.com/office/drawing/2014/main" id="{ED38DE15-C60E-44FC-AFB7-0FBCEE66E6E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16674" y="2153920"/>
            <a:ext cx="4982845" cy="3103171"/>
          </a:xfrm>
        </p:spPr>
      </p:pic>
      <p:pic>
        <p:nvPicPr>
          <p:cNvPr id="5" name="Bildobjekt 4" descr="En bild som visar ritning&#10;&#10;Automatiskt genererad beskrivning">
            <a:extLst>
              <a:ext uri="{FF2B5EF4-FFF2-40B4-BE49-F238E27FC236}">
                <a16:creationId xmlns:a16="http://schemas.microsoft.com/office/drawing/2014/main" id="{4A850508-3B22-448E-B70F-501115CC5A2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6410" r="94765">
                        <a14:foregroundMark x1="6517" y1="31563" x2="6517" y2="31563"/>
                        <a14:foregroundMark x1="14530" y1="34063" x2="14530" y2="34063"/>
                        <a14:foregroundMark x1="21368" y1="34063" x2="21368" y2="34063"/>
                        <a14:foregroundMark x1="28419" y1="35938" x2="28419" y2="35938"/>
                        <a14:foregroundMark x1="34509" y1="37813" x2="34509" y2="37813"/>
                        <a14:foregroundMark x1="41880" y1="35938" x2="41880" y2="35938"/>
                        <a14:foregroundMark x1="49786" y1="32500" x2="49786" y2="32500"/>
                        <a14:foregroundMark x1="56944" y1="30312" x2="56944" y2="30312"/>
                        <a14:foregroundMark x1="49893" y1="54063" x2="49893" y2="54063"/>
                        <a14:foregroundMark x1="11111" y1="65938" x2="11111" y2="65938"/>
                        <a14:foregroundMark x1="20406" y1="69688" x2="20406" y2="69688"/>
                        <a14:foregroundMark x1="27457" y1="72500" x2="27457" y2="72500"/>
                        <a14:foregroundMark x1="30021" y1="75313" x2="30021" y2="75313"/>
                        <a14:foregroundMark x1="38248" y1="72813" x2="38248" y2="72813"/>
                        <a14:foregroundMark x1="41239" y1="77188" x2="41239" y2="77188"/>
                        <a14:foregroundMark x1="46581" y1="74688" x2="46581" y2="74688"/>
                        <a14:foregroundMark x1="51389" y1="74688" x2="51389" y2="74688"/>
                        <a14:foregroundMark x1="58761" y1="73750" x2="58761" y2="73750"/>
                        <a14:foregroundMark x1="94765" y1="53125" x2="94765" y2="53125"/>
                      </a14:backgroundRemoval>
                    </a14:imgEffect>
                  </a14:imgLayer>
                </a14:imgProps>
              </a:ext>
              <a:ext uri="{28A0092B-C50C-407E-A947-70E740481C1C}">
                <a14:useLocalDpi xmlns:a14="http://schemas.microsoft.com/office/drawing/2010/main" val="0"/>
              </a:ext>
            </a:extLst>
          </a:blip>
          <a:stretch>
            <a:fillRect/>
          </a:stretch>
        </p:blipFill>
        <p:spPr>
          <a:xfrm>
            <a:off x="8610599" y="5621129"/>
            <a:ext cx="3481081" cy="1190113"/>
          </a:xfrm>
          <a:prstGeom prst="rect">
            <a:avLst/>
          </a:prstGeom>
        </p:spPr>
      </p:pic>
    </p:spTree>
    <p:extLst>
      <p:ext uri="{BB962C8B-B14F-4D97-AF65-F5344CB8AC3E}">
        <p14:creationId xmlns:p14="http://schemas.microsoft.com/office/powerpoint/2010/main" val="3038442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3B122B-3A66-4F74-9D0C-3202F4B5D24F}"/>
              </a:ext>
            </a:extLst>
          </p:cNvPr>
          <p:cNvSpPr>
            <a:spLocks noGrp="1"/>
          </p:cNvSpPr>
          <p:nvPr>
            <p:ph type="title"/>
          </p:nvPr>
        </p:nvSpPr>
        <p:spPr/>
        <p:txBody>
          <a:bodyPr/>
          <a:lstStyle/>
          <a:p>
            <a:pPr algn="ctr"/>
            <a:r>
              <a:rPr lang="sv-SE" dirty="0"/>
              <a:t>Från parning till valpning</a:t>
            </a:r>
          </a:p>
        </p:txBody>
      </p:sp>
      <p:sp>
        <p:nvSpPr>
          <p:cNvPr id="3" name="Platshållare för innehåll 2">
            <a:extLst>
              <a:ext uri="{FF2B5EF4-FFF2-40B4-BE49-F238E27FC236}">
                <a16:creationId xmlns:a16="http://schemas.microsoft.com/office/drawing/2014/main" id="{5750EEFA-FFBB-4462-A22D-03CFEC4550FA}"/>
              </a:ext>
            </a:extLst>
          </p:cNvPr>
          <p:cNvSpPr>
            <a:spLocks noGrp="1"/>
          </p:cNvSpPr>
          <p:nvPr>
            <p:ph sz="half" idx="1"/>
          </p:nvPr>
        </p:nvSpPr>
        <p:spPr>
          <a:xfrm>
            <a:off x="1133792" y="1873956"/>
            <a:ext cx="4396339" cy="4195763"/>
          </a:xfrm>
        </p:spPr>
        <p:txBody>
          <a:bodyPr>
            <a:normAutofit fontScale="92500" lnSpcReduction="20000"/>
          </a:bodyPr>
          <a:lstStyle/>
          <a:p>
            <a:pPr marL="0" indent="0">
              <a:buNone/>
            </a:pPr>
            <a:r>
              <a:rPr lang="sv-SE" b="1" dirty="0"/>
              <a:t>Hur vet jag att tiken är dräktig?</a:t>
            </a:r>
          </a:p>
          <a:p>
            <a:pPr marL="0" indent="0">
              <a:buNone/>
            </a:pPr>
            <a:endParaRPr lang="sv-SE" b="1" dirty="0"/>
          </a:p>
          <a:p>
            <a:pPr>
              <a:buFont typeface="Courier New" panose="02070309020205020404" pitchFamily="49" charset="0"/>
              <a:buChar char="o"/>
            </a:pPr>
            <a:r>
              <a:rPr lang="sv-SE" dirty="0"/>
              <a:t>Ökat bukomfång</a:t>
            </a:r>
          </a:p>
          <a:p>
            <a:pPr>
              <a:buFont typeface="Courier New" panose="02070309020205020404" pitchFamily="49" charset="0"/>
              <a:buChar char="o"/>
            </a:pPr>
            <a:r>
              <a:rPr lang="sv-SE" dirty="0"/>
              <a:t>Svullna juver, svullna och rosa spenar</a:t>
            </a:r>
          </a:p>
          <a:p>
            <a:pPr>
              <a:buFont typeface="Courier New" panose="02070309020205020404" pitchFamily="49" charset="0"/>
              <a:buChar char="o"/>
            </a:pPr>
            <a:r>
              <a:rPr lang="sv-SE" dirty="0"/>
              <a:t>Dygn 21 – bukpalpation</a:t>
            </a:r>
          </a:p>
          <a:p>
            <a:pPr>
              <a:buFont typeface="Courier New" panose="02070309020205020404" pitchFamily="49" charset="0"/>
              <a:buChar char="o"/>
            </a:pPr>
            <a:r>
              <a:rPr lang="sv-SE" dirty="0"/>
              <a:t>Dygn (24-26) Fosterhjärtan som slår kan ses dag 23. Dag 28 är en bra dag för undersökning.</a:t>
            </a:r>
          </a:p>
          <a:p>
            <a:pPr>
              <a:buFont typeface="Courier New" panose="02070309020205020404" pitchFamily="49" charset="0"/>
              <a:buChar char="o"/>
            </a:pPr>
            <a:r>
              <a:rPr lang="sv-SE" dirty="0"/>
              <a:t>Dygn (42) 45 och framåt – röntgen</a:t>
            </a:r>
          </a:p>
          <a:p>
            <a:pPr>
              <a:buFont typeface="Courier New" panose="02070309020205020404" pitchFamily="49" charset="0"/>
              <a:buChar char="o"/>
            </a:pPr>
            <a:r>
              <a:rPr lang="sv-SE" dirty="0" err="1"/>
              <a:t>Relaxintest</a:t>
            </a:r>
            <a:r>
              <a:rPr lang="sv-SE" dirty="0"/>
              <a:t>?</a:t>
            </a:r>
          </a:p>
          <a:p>
            <a:pPr>
              <a:buFont typeface="Courier New" panose="02070309020205020404" pitchFamily="49" charset="0"/>
              <a:buChar char="o"/>
            </a:pPr>
            <a:r>
              <a:rPr lang="sv-SE" dirty="0"/>
              <a:t>Skendräktighet</a:t>
            </a:r>
          </a:p>
          <a:p>
            <a:pPr>
              <a:buFont typeface="Courier New" panose="02070309020205020404" pitchFamily="49" charset="0"/>
              <a:buChar char="o"/>
            </a:pPr>
            <a:r>
              <a:rPr lang="sv-SE" i="1" dirty="0"/>
              <a:t>Foster kan resorberas och aborteras  under hela dräktigheten!!</a:t>
            </a:r>
          </a:p>
          <a:p>
            <a:pPr>
              <a:buFont typeface="Courier New" panose="02070309020205020404" pitchFamily="49" charset="0"/>
              <a:buChar char="o"/>
            </a:pPr>
            <a:endParaRPr lang="sv-SE" dirty="0"/>
          </a:p>
        </p:txBody>
      </p:sp>
      <p:pic>
        <p:nvPicPr>
          <p:cNvPr id="6" name="Platshållare för innehåll 5" descr="En bild som visar foto, bil, svart, man&#10;&#10;Automatiskt genererad beskrivning">
            <a:extLst>
              <a:ext uri="{FF2B5EF4-FFF2-40B4-BE49-F238E27FC236}">
                <a16:creationId xmlns:a16="http://schemas.microsoft.com/office/drawing/2014/main" id="{4DA4AD48-18B4-4741-BCC6-3A868A3F8F9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81040" y="1873956"/>
            <a:ext cx="3606130" cy="3726464"/>
          </a:xfrm>
          <a:ln>
            <a:noFill/>
          </a:ln>
          <a:effectLst/>
        </p:spPr>
      </p:pic>
      <p:pic>
        <p:nvPicPr>
          <p:cNvPr id="5" name="Bildobjekt 4" descr="En bild som visar ritning&#10;&#10;Automatiskt genererad beskrivning">
            <a:extLst>
              <a:ext uri="{FF2B5EF4-FFF2-40B4-BE49-F238E27FC236}">
                <a16:creationId xmlns:a16="http://schemas.microsoft.com/office/drawing/2014/main" id="{8D439CCC-A5F2-49E0-830B-8FF54C490D3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6410" r="94765">
                        <a14:foregroundMark x1="6517" y1="31563" x2="6517" y2="31563"/>
                        <a14:foregroundMark x1="14530" y1="34063" x2="14530" y2="34063"/>
                        <a14:foregroundMark x1="21368" y1="34063" x2="21368" y2="34063"/>
                        <a14:foregroundMark x1="28419" y1="35938" x2="28419" y2="35938"/>
                        <a14:foregroundMark x1="34509" y1="37813" x2="34509" y2="37813"/>
                        <a14:foregroundMark x1="41880" y1="35938" x2="41880" y2="35938"/>
                        <a14:foregroundMark x1="49786" y1="32500" x2="49786" y2="32500"/>
                        <a14:foregroundMark x1="56944" y1="30312" x2="56944" y2="30312"/>
                        <a14:foregroundMark x1="49893" y1="54063" x2="49893" y2="54063"/>
                        <a14:foregroundMark x1="11111" y1="65938" x2="11111" y2="65938"/>
                        <a14:foregroundMark x1="20406" y1="69688" x2="20406" y2="69688"/>
                        <a14:foregroundMark x1="27457" y1="72500" x2="27457" y2="72500"/>
                        <a14:foregroundMark x1="30021" y1="75313" x2="30021" y2="75313"/>
                        <a14:foregroundMark x1="38248" y1="72813" x2="38248" y2="72813"/>
                        <a14:foregroundMark x1="41239" y1="77188" x2="41239" y2="77188"/>
                        <a14:foregroundMark x1="46581" y1="74688" x2="46581" y2="74688"/>
                        <a14:foregroundMark x1="51389" y1="74688" x2="51389" y2="74688"/>
                        <a14:foregroundMark x1="58761" y1="73750" x2="58761" y2="73750"/>
                        <a14:foregroundMark x1="94765" y1="53125" x2="94765" y2="53125"/>
                      </a14:backgroundRemoval>
                    </a14:imgEffect>
                  </a14:imgLayer>
                </a14:imgProps>
              </a:ext>
              <a:ext uri="{28A0092B-C50C-407E-A947-70E740481C1C}">
                <a14:useLocalDpi xmlns:a14="http://schemas.microsoft.com/office/drawing/2010/main" val="0"/>
              </a:ext>
            </a:extLst>
          </a:blip>
          <a:stretch>
            <a:fillRect/>
          </a:stretch>
        </p:blipFill>
        <p:spPr>
          <a:xfrm>
            <a:off x="8610599" y="5621129"/>
            <a:ext cx="3481081" cy="1190113"/>
          </a:xfrm>
          <a:prstGeom prst="rect">
            <a:avLst/>
          </a:prstGeom>
        </p:spPr>
      </p:pic>
    </p:spTree>
    <p:extLst>
      <p:ext uri="{BB962C8B-B14F-4D97-AF65-F5344CB8AC3E}">
        <p14:creationId xmlns:p14="http://schemas.microsoft.com/office/powerpoint/2010/main" val="194371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07477C-B338-4BED-BED1-94E63ECDB9DD}"/>
              </a:ext>
            </a:extLst>
          </p:cNvPr>
          <p:cNvSpPr>
            <a:spLocks noGrp="1"/>
          </p:cNvSpPr>
          <p:nvPr>
            <p:ph type="title"/>
          </p:nvPr>
        </p:nvSpPr>
        <p:spPr>
          <a:xfrm>
            <a:off x="646112" y="452718"/>
            <a:ext cx="9404351" cy="722939"/>
          </a:xfrm>
        </p:spPr>
        <p:txBody>
          <a:bodyPr/>
          <a:lstStyle/>
          <a:p>
            <a:pPr algn="ctr"/>
            <a:r>
              <a:rPr lang="sv-SE" sz="3200" dirty="0"/>
              <a:t>Varför blir inte tiken dräktig?</a:t>
            </a:r>
          </a:p>
        </p:txBody>
      </p:sp>
      <p:sp>
        <p:nvSpPr>
          <p:cNvPr id="3" name="Platshållare för innehåll 2">
            <a:extLst>
              <a:ext uri="{FF2B5EF4-FFF2-40B4-BE49-F238E27FC236}">
                <a16:creationId xmlns:a16="http://schemas.microsoft.com/office/drawing/2014/main" id="{2AD56C1A-17E5-4C4E-9293-08E1D47FC7E7}"/>
              </a:ext>
            </a:extLst>
          </p:cNvPr>
          <p:cNvSpPr>
            <a:spLocks noGrp="1"/>
          </p:cNvSpPr>
          <p:nvPr>
            <p:ph sz="half" idx="1"/>
          </p:nvPr>
        </p:nvSpPr>
        <p:spPr>
          <a:xfrm>
            <a:off x="646112" y="1328057"/>
            <a:ext cx="4853539" cy="4928281"/>
          </a:xfrm>
        </p:spPr>
        <p:txBody>
          <a:bodyPr/>
          <a:lstStyle/>
          <a:p>
            <a:pPr>
              <a:buFont typeface="Courier New" panose="02070309020205020404" pitchFamily="49" charset="0"/>
              <a:buChar char="o"/>
            </a:pPr>
            <a:r>
              <a:rPr lang="sv-SE" b="1" dirty="0">
                <a:solidFill>
                  <a:srgbClr val="FFFF00"/>
                </a:solidFill>
              </a:rPr>
              <a:t>Parad fel dag-vanligast!</a:t>
            </a:r>
          </a:p>
          <a:p>
            <a:pPr>
              <a:buFont typeface="Courier New" panose="02070309020205020404" pitchFamily="49" charset="0"/>
              <a:buChar char="o"/>
            </a:pPr>
            <a:r>
              <a:rPr lang="sv-SE" dirty="0"/>
              <a:t>Infektioner (herpes? </a:t>
            </a:r>
            <a:r>
              <a:rPr lang="sv-SE" dirty="0" err="1"/>
              <a:t>brucellos</a:t>
            </a:r>
            <a:r>
              <a:rPr lang="sv-SE" dirty="0"/>
              <a:t>-ovanligt)</a:t>
            </a:r>
          </a:p>
          <a:p>
            <a:pPr>
              <a:buFont typeface="Courier New" panose="02070309020205020404" pitchFamily="49" charset="0"/>
              <a:buChar char="o"/>
            </a:pPr>
            <a:r>
              <a:rPr lang="sv-SE" dirty="0"/>
              <a:t>Kronisk </a:t>
            </a:r>
            <a:r>
              <a:rPr lang="sv-SE" dirty="0" err="1"/>
              <a:t>endometrit</a:t>
            </a:r>
            <a:r>
              <a:rPr lang="sv-SE" dirty="0"/>
              <a:t> - livmodern</a:t>
            </a:r>
          </a:p>
          <a:p>
            <a:pPr>
              <a:buFont typeface="Courier New" panose="02070309020205020404" pitchFamily="49" charset="0"/>
              <a:buChar char="o"/>
            </a:pPr>
            <a:r>
              <a:rPr lang="sv-SE" dirty="0"/>
              <a:t>Nedsatt fruktsamhet redan efter 4 års ålder</a:t>
            </a:r>
          </a:p>
          <a:p>
            <a:pPr>
              <a:buFont typeface="Courier New" panose="02070309020205020404" pitchFamily="49" charset="0"/>
              <a:buChar char="o"/>
            </a:pPr>
            <a:r>
              <a:rPr lang="sv-SE" dirty="0"/>
              <a:t>Skadade spermier eller avsaknad av livaktiga spermier</a:t>
            </a:r>
          </a:p>
          <a:p>
            <a:pPr>
              <a:buFont typeface="Courier New" panose="02070309020205020404" pitchFamily="49" charset="0"/>
              <a:buChar char="o"/>
            </a:pPr>
            <a:r>
              <a:rPr lang="sv-SE" dirty="0"/>
              <a:t>En eller flera parningar?</a:t>
            </a:r>
          </a:p>
          <a:p>
            <a:pPr>
              <a:buFont typeface="Courier New" panose="02070309020205020404" pitchFamily="49" charset="0"/>
              <a:buChar char="o"/>
            </a:pPr>
            <a:r>
              <a:rPr lang="sv-SE" dirty="0"/>
              <a:t>Preferenser hos tik/hanne</a:t>
            </a:r>
          </a:p>
          <a:p>
            <a:pPr>
              <a:buFont typeface="Courier New" panose="02070309020205020404" pitchFamily="49" charset="0"/>
              <a:buChar char="o"/>
            </a:pPr>
            <a:r>
              <a:rPr lang="sv-SE" dirty="0"/>
              <a:t>Missbildningar (ovanligt)</a:t>
            </a:r>
          </a:p>
          <a:p>
            <a:pPr marL="0" indent="0">
              <a:buNone/>
            </a:pPr>
            <a:endParaRPr lang="sv-SE" dirty="0"/>
          </a:p>
        </p:txBody>
      </p:sp>
      <p:pic>
        <p:nvPicPr>
          <p:cNvPr id="6" name="Platshållare för innehåll 5" descr="En bild som visar bord, mat, tallrik, vit&#10;&#10;Automatiskt genererad beskrivning">
            <a:extLst>
              <a:ext uri="{FF2B5EF4-FFF2-40B4-BE49-F238E27FC236}">
                <a16:creationId xmlns:a16="http://schemas.microsoft.com/office/drawing/2014/main" id="{7090DB37-CF54-4F19-B160-30AA9E2A672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29589" y="2110264"/>
            <a:ext cx="4395788" cy="2637472"/>
          </a:xfrm>
          <a:prstGeom prst="rect">
            <a:avLst/>
          </a:prstGeom>
          <a:ln>
            <a:noFill/>
          </a:ln>
          <a:effectLst/>
        </p:spPr>
      </p:pic>
      <p:pic>
        <p:nvPicPr>
          <p:cNvPr id="5" name="Bildobjekt 4" descr="En bild som visar ritning&#10;&#10;Automatiskt genererad beskrivning">
            <a:extLst>
              <a:ext uri="{FF2B5EF4-FFF2-40B4-BE49-F238E27FC236}">
                <a16:creationId xmlns:a16="http://schemas.microsoft.com/office/drawing/2014/main" id="{E2AFCB2C-92DA-45D2-A989-F8262C1E04B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6410" r="94765">
                        <a14:foregroundMark x1="6517" y1="31563" x2="6517" y2="31563"/>
                        <a14:foregroundMark x1="14530" y1="34063" x2="14530" y2="34063"/>
                        <a14:foregroundMark x1="21368" y1="34063" x2="21368" y2="34063"/>
                        <a14:foregroundMark x1="28419" y1="35938" x2="28419" y2="35938"/>
                        <a14:foregroundMark x1="34509" y1="37813" x2="34509" y2="37813"/>
                        <a14:foregroundMark x1="41880" y1="35938" x2="41880" y2="35938"/>
                        <a14:foregroundMark x1="49786" y1="32500" x2="49786" y2="32500"/>
                        <a14:foregroundMark x1="56944" y1="30312" x2="56944" y2="30312"/>
                        <a14:foregroundMark x1="49893" y1="54063" x2="49893" y2="54063"/>
                        <a14:foregroundMark x1="11111" y1="65938" x2="11111" y2="65938"/>
                        <a14:foregroundMark x1="20406" y1="69688" x2="20406" y2="69688"/>
                        <a14:foregroundMark x1="27457" y1="72500" x2="27457" y2="72500"/>
                        <a14:foregroundMark x1="30021" y1="75313" x2="30021" y2="75313"/>
                        <a14:foregroundMark x1="38248" y1="72813" x2="38248" y2="72813"/>
                        <a14:foregroundMark x1="41239" y1="77188" x2="41239" y2="77188"/>
                        <a14:foregroundMark x1="46581" y1="74688" x2="46581" y2="74688"/>
                        <a14:foregroundMark x1="51389" y1="74688" x2="51389" y2="74688"/>
                        <a14:foregroundMark x1="58761" y1="73750" x2="58761" y2="73750"/>
                        <a14:foregroundMark x1="94765" y1="53125" x2="94765" y2="53125"/>
                      </a14:backgroundRemoval>
                    </a14:imgEffect>
                  </a14:imgLayer>
                </a14:imgProps>
              </a:ext>
              <a:ext uri="{28A0092B-C50C-407E-A947-70E740481C1C}">
                <a14:useLocalDpi xmlns:a14="http://schemas.microsoft.com/office/drawing/2010/main" val="0"/>
              </a:ext>
            </a:extLst>
          </a:blip>
          <a:stretch>
            <a:fillRect/>
          </a:stretch>
        </p:blipFill>
        <p:spPr>
          <a:xfrm>
            <a:off x="8610599" y="5621129"/>
            <a:ext cx="3481081" cy="1190113"/>
          </a:xfrm>
          <a:prstGeom prst="rect">
            <a:avLst/>
          </a:prstGeom>
        </p:spPr>
      </p:pic>
    </p:spTree>
    <p:extLst>
      <p:ext uri="{BB962C8B-B14F-4D97-AF65-F5344CB8AC3E}">
        <p14:creationId xmlns:p14="http://schemas.microsoft.com/office/powerpoint/2010/main" val="1376588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FD14D4-3A5C-4383-8005-74ED01DA3604}"/>
              </a:ext>
            </a:extLst>
          </p:cNvPr>
          <p:cNvSpPr>
            <a:spLocks noGrp="1"/>
          </p:cNvSpPr>
          <p:nvPr>
            <p:ph type="title"/>
          </p:nvPr>
        </p:nvSpPr>
        <p:spPr>
          <a:xfrm>
            <a:off x="646111" y="452718"/>
            <a:ext cx="9404723" cy="634402"/>
          </a:xfrm>
        </p:spPr>
        <p:txBody>
          <a:bodyPr/>
          <a:lstStyle/>
          <a:p>
            <a:pPr algn="ctr"/>
            <a:r>
              <a:rPr lang="sv-SE" sz="3200" dirty="0"/>
              <a:t>Herpesinfektion</a:t>
            </a:r>
          </a:p>
        </p:txBody>
      </p:sp>
      <p:sp>
        <p:nvSpPr>
          <p:cNvPr id="3" name="Platshållare för innehåll 2">
            <a:extLst>
              <a:ext uri="{FF2B5EF4-FFF2-40B4-BE49-F238E27FC236}">
                <a16:creationId xmlns:a16="http://schemas.microsoft.com/office/drawing/2014/main" id="{68BB1BDA-B59F-405C-AF3B-255B46E8D94D}"/>
              </a:ext>
            </a:extLst>
          </p:cNvPr>
          <p:cNvSpPr>
            <a:spLocks noGrp="1"/>
          </p:cNvSpPr>
          <p:nvPr>
            <p:ph sz="half" idx="1"/>
          </p:nvPr>
        </p:nvSpPr>
        <p:spPr>
          <a:xfrm>
            <a:off x="646111" y="1456373"/>
            <a:ext cx="4995347" cy="4948908"/>
          </a:xfrm>
        </p:spPr>
        <p:txBody>
          <a:bodyPr>
            <a:noAutofit/>
          </a:bodyPr>
          <a:lstStyle/>
          <a:p>
            <a:pPr>
              <a:buFont typeface="Courier New" panose="02070309020205020404" pitchFamily="49" charset="0"/>
              <a:buChar char="o"/>
            </a:pPr>
            <a:r>
              <a:rPr lang="sv-SE" sz="1200" dirty="0" err="1"/>
              <a:t>Canine</a:t>
            </a:r>
            <a:r>
              <a:rPr lang="sv-SE" sz="1200" dirty="0"/>
              <a:t> herpesvirus=CHV-1. </a:t>
            </a:r>
          </a:p>
          <a:p>
            <a:pPr>
              <a:buFont typeface="Courier New" panose="02070309020205020404" pitchFamily="49" charset="0"/>
              <a:buChar char="o"/>
            </a:pPr>
            <a:r>
              <a:rPr lang="sv-SE" sz="1200" dirty="0"/>
              <a:t>Antikroppar hos ca 50% av hundpopulationen</a:t>
            </a:r>
          </a:p>
          <a:p>
            <a:pPr>
              <a:buFont typeface="Courier New" panose="02070309020205020404" pitchFamily="49" charset="0"/>
              <a:buChar char="o"/>
            </a:pPr>
            <a:r>
              <a:rPr lang="sv-SE" sz="1200" dirty="0"/>
              <a:t>Ofarlig hos vuxna men ofta dödlig infektion hos valpar.</a:t>
            </a:r>
          </a:p>
          <a:p>
            <a:pPr>
              <a:buFont typeface="Courier New" panose="02070309020205020404" pitchFamily="49" charset="0"/>
              <a:buChar char="o"/>
            </a:pPr>
            <a:r>
              <a:rPr lang="sv-SE" sz="1200" dirty="0"/>
              <a:t>Vuxna ofta symtomfria eller lindrig hosta näsflöde. </a:t>
            </a:r>
          </a:p>
          <a:p>
            <a:pPr>
              <a:buFont typeface="Courier New" panose="02070309020205020404" pitchFamily="49" charset="0"/>
              <a:buChar char="o"/>
            </a:pPr>
            <a:r>
              <a:rPr lang="sv-SE" sz="1200" dirty="0"/>
              <a:t>Kan vara orsak till nedsatt fertilitet.</a:t>
            </a:r>
          </a:p>
          <a:p>
            <a:pPr>
              <a:buFont typeface="Courier New" panose="02070309020205020404" pitchFamily="49" charset="0"/>
              <a:buChar char="o"/>
            </a:pPr>
            <a:r>
              <a:rPr lang="sv-SE" sz="1200" dirty="0"/>
              <a:t>Efter akuta fasen kan viruset vara vilande. Den latenta infektionen aktiveras vid stress (dräktighet) och utsöndras från nässlemhinna (noskontakt) och vaginalt.</a:t>
            </a:r>
          </a:p>
          <a:p>
            <a:pPr>
              <a:buFont typeface="Courier New" panose="02070309020205020404" pitchFamily="49" charset="0"/>
              <a:buChar char="o"/>
            </a:pPr>
            <a:r>
              <a:rPr lang="sv-SE" sz="1200" dirty="0"/>
              <a:t>Valpar kan smittas under fosterstadiet, vid valpning eller efter förlossningen (3 v före till 3 v efter </a:t>
            </a:r>
            <a:r>
              <a:rPr lang="sv-SE" sz="1200" dirty="0" err="1"/>
              <a:t>partus</a:t>
            </a:r>
            <a:r>
              <a:rPr lang="sv-SE" sz="1200" dirty="0"/>
              <a:t>)</a:t>
            </a:r>
          </a:p>
          <a:p>
            <a:pPr>
              <a:buFont typeface="Courier New" panose="02070309020205020404" pitchFamily="49" charset="0"/>
              <a:buChar char="o"/>
            </a:pPr>
            <a:r>
              <a:rPr lang="sv-SE" sz="1200" dirty="0"/>
              <a:t>Det är framförallt tik som </a:t>
            </a:r>
            <a:r>
              <a:rPr lang="sv-SE" sz="1200" dirty="0" err="1"/>
              <a:t>nysmittas</a:t>
            </a:r>
            <a:r>
              <a:rPr lang="sv-SE" sz="1200" dirty="0"/>
              <a:t> under dräktighet som smittar valparna. Tiken hinner inte producera antikroppar som skyddar valparna.</a:t>
            </a:r>
          </a:p>
          <a:p>
            <a:pPr>
              <a:buFont typeface="Courier New" panose="02070309020205020404" pitchFamily="49" charset="0"/>
              <a:buChar char="o"/>
            </a:pPr>
            <a:r>
              <a:rPr lang="sv-SE" sz="1200" dirty="0"/>
              <a:t>Vanligast är smitta vid </a:t>
            </a:r>
            <a:r>
              <a:rPr lang="sv-SE" sz="1200" dirty="0" err="1"/>
              <a:t>partus</a:t>
            </a:r>
            <a:r>
              <a:rPr lang="sv-SE" sz="1200" dirty="0"/>
              <a:t> eller direkt därefter</a:t>
            </a:r>
          </a:p>
          <a:p>
            <a:pPr>
              <a:buFont typeface="Courier New" panose="02070309020205020404" pitchFamily="49" charset="0"/>
              <a:buChar char="o"/>
            </a:pPr>
            <a:r>
              <a:rPr lang="sv-SE" sz="1200" dirty="0"/>
              <a:t>Tik med antikroppar ger bra skydd till valparna via råmjölken!</a:t>
            </a:r>
          </a:p>
          <a:p>
            <a:pPr marL="0" indent="0">
              <a:buNone/>
            </a:pPr>
            <a:endParaRPr lang="sv-SE" sz="1200" dirty="0"/>
          </a:p>
        </p:txBody>
      </p:sp>
      <p:pic>
        <p:nvPicPr>
          <p:cNvPr id="6" name="Platshållare för innehåll 5" descr="En bild som visar djur, däggdjur, hund, grupp&#10;&#10;Automatiskt genererad beskrivning">
            <a:extLst>
              <a:ext uri="{FF2B5EF4-FFF2-40B4-BE49-F238E27FC236}">
                <a16:creationId xmlns:a16="http://schemas.microsoft.com/office/drawing/2014/main" id="{87DF1B1A-E325-4B8A-B5F7-B30C73B0068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50543" y="1456373"/>
            <a:ext cx="3152691" cy="4200525"/>
          </a:xfrm>
          <a:prstGeom prst="rect">
            <a:avLst/>
          </a:prstGeom>
          <a:ln>
            <a:noFill/>
          </a:ln>
          <a:effectLst/>
        </p:spPr>
      </p:pic>
      <p:pic>
        <p:nvPicPr>
          <p:cNvPr id="5" name="Bildobjekt 4" descr="En bild som visar ritning&#10;&#10;Automatiskt genererad beskrivning">
            <a:extLst>
              <a:ext uri="{FF2B5EF4-FFF2-40B4-BE49-F238E27FC236}">
                <a16:creationId xmlns:a16="http://schemas.microsoft.com/office/drawing/2014/main" id="{7F7F5DF2-C86E-4206-A8ED-1F411D1CAC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6410" r="94765">
                        <a14:foregroundMark x1="6517" y1="31563" x2="6517" y2="31563"/>
                        <a14:foregroundMark x1="14530" y1="34063" x2="14530" y2="34063"/>
                        <a14:foregroundMark x1="21368" y1="34063" x2="21368" y2="34063"/>
                        <a14:foregroundMark x1="28419" y1="35938" x2="28419" y2="35938"/>
                        <a14:foregroundMark x1="34509" y1="37813" x2="34509" y2="37813"/>
                        <a14:foregroundMark x1="41880" y1="35938" x2="41880" y2="35938"/>
                        <a14:foregroundMark x1="49786" y1="32500" x2="49786" y2="32500"/>
                        <a14:foregroundMark x1="56944" y1="30312" x2="56944" y2="30312"/>
                        <a14:foregroundMark x1="49893" y1="54063" x2="49893" y2="54063"/>
                        <a14:foregroundMark x1="11111" y1="65938" x2="11111" y2="65938"/>
                        <a14:foregroundMark x1="20406" y1="69688" x2="20406" y2="69688"/>
                        <a14:foregroundMark x1="27457" y1="72500" x2="27457" y2="72500"/>
                        <a14:foregroundMark x1="30021" y1="75313" x2="30021" y2="75313"/>
                        <a14:foregroundMark x1="38248" y1="72813" x2="38248" y2="72813"/>
                        <a14:foregroundMark x1="41239" y1="77188" x2="41239" y2="77188"/>
                        <a14:foregroundMark x1="46581" y1="74688" x2="46581" y2="74688"/>
                        <a14:foregroundMark x1="51389" y1="74688" x2="51389" y2="74688"/>
                        <a14:foregroundMark x1="58761" y1="73750" x2="58761" y2="73750"/>
                        <a14:foregroundMark x1="94765" y1="53125" x2="94765" y2="53125"/>
                      </a14:backgroundRemoval>
                    </a14:imgEffect>
                  </a14:imgLayer>
                </a14:imgProps>
              </a:ext>
              <a:ext uri="{28A0092B-C50C-407E-A947-70E740481C1C}">
                <a14:useLocalDpi xmlns:a14="http://schemas.microsoft.com/office/drawing/2010/main" val="0"/>
              </a:ext>
            </a:extLst>
          </a:blip>
          <a:stretch>
            <a:fillRect/>
          </a:stretch>
        </p:blipFill>
        <p:spPr>
          <a:xfrm>
            <a:off x="8610599" y="5621129"/>
            <a:ext cx="3481081" cy="1190113"/>
          </a:xfrm>
          <a:prstGeom prst="rect">
            <a:avLst/>
          </a:prstGeom>
        </p:spPr>
      </p:pic>
    </p:spTree>
    <p:extLst>
      <p:ext uri="{BB962C8B-B14F-4D97-AF65-F5344CB8AC3E}">
        <p14:creationId xmlns:p14="http://schemas.microsoft.com/office/powerpoint/2010/main" val="2772842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1E04DB-E05A-41D9-B030-F08E43C9254C}"/>
              </a:ext>
            </a:extLst>
          </p:cNvPr>
          <p:cNvSpPr>
            <a:spLocks noGrp="1"/>
          </p:cNvSpPr>
          <p:nvPr>
            <p:ph type="title"/>
          </p:nvPr>
        </p:nvSpPr>
        <p:spPr>
          <a:xfrm>
            <a:off x="646111" y="452718"/>
            <a:ext cx="9404723" cy="796963"/>
          </a:xfrm>
        </p:spPr>
        <p:txBody>
          <a:bodyPr/>
          <a:lstStyle/>
          <a:p>
            <a:pPr algn="ctr"/>
            <a:r>
              <a:rPr lang="sv-SE" sz="3200" dirty="0"/>
              <a:t>Herpesinfektion</a:t>
            </a:r>
          </a:p>
        </p:txBody>
      </p:sp>
      <p:sp>
        <p:nvSpPr>
          <p:cNvPr id="3" name="Platshållare för innehåll 2">
            <a:extLst>
              <a:ext uri="{FF2B5EF4-FFF2-40B4-BE49-F238E27FC236}">
                <a16:creationId xmlns:a16="http://schemas.microsoft.com/office/drawing/2014/main" id="{90A6B7F6-AA56-46F7-A449-BC5D15ECF94A}"/>
              </a:ext>
            </a:extLst>
          </p:cNvPr>
          <p:cNvSpPr>
            <a:spLocks noGrp="1"/>
          </p:cNvSpPr>
          <p:nvPr>
            <p:ph idx="1"/>
          </p:nvPr>
        </p:nvSpPr>
        <p:spPr>
          <a:xfrm>
            <a:off x="1235392" y="1113184"/>
            <a:ext cx="8946541" cy="4495136"/>
          </a:xfrm>
        </p:spPr>
        <p:txBody>
          <a:bodyPr>
            <a:normAutofit fontScale="25000" lnSpcReduction="20000"/>
          </a:bodyPr>
          <a:lstStyle/>
          <a:p>
            <a:pPr>
              <a:buFont typeface="Courier New" panose="02070309020205020404" pitchFamily="49" charset="0"/>
              <a:buChar char="o"/>
            </a:pPr>
            <a:r>
              <a:rPr lang="sv-SE" sz="4800" dirty="0">
                <a:solidFill>
                  <a:srgbClr val="FFFF00"/>
                </a:solidFill>
              </a:rPr>
              <a:t>VIKITIGT HÅLLA VALPAR OCH TIK ISOLERADE FÖRSTA 3 VECKORNA OM RISK FÖR SMITTA!</a:t>
            </a:r>
          </a:p>
          <a:p>
            <a:pPr>
              <a:buFont typeface="Courier New" panose="02070309020205020404" pitchFamily="49" charset="0"/>
              <a:buChar char="o"/>
            </a:pPr>
            <a:r>
              <a:rPr lang="sv-SE" sz="4800" dirty="0"/>
              <a:t>Den låga kroppstemperatur hos valpar under 2 v ålder gör att virus snabbt spridas via blod (virus finns på nos och vaginalt hos tiken då temp är lägre här)!</a:t>
            </a:r>
          </a:p>
          <a:p>
            <a:pPr>
              <a:buFont typeface="Courier New" panose="02070309020205020404" pitchFamily="49" charset="0"/>
              <a:buChar char="o"/>
            </a:pPr>
            <a:r>
              <a:rPr lang="sv-SE" sz="4800" b="1" dirty="0"/>
              <a:t>Symtom</a:t>
            </a:r>
            <a:r>
              <a:rPr lang="sv-SE" sz="4800" dirty="0"/>
              <a:t>: </a:t>
            </a:r>
          </a:p>
          <a:p>
            <a:pPr lvl="1">
              <a:lnSpc>
                <a:spcPct val="120000"/>
              </a:lnSpc>
              <a:buFont typeface="Courier New" panose="02070309020205020404" pitchFamily="49" charset="0"/>
              <a:buChar char="o"/>
            </a:pPr>
            <a:r>
              <a:rPr lang="sv-SE" sz="4800" dirty="0"/>
              <a:t>Slöa, kalla</a:t>
            </a:r>
          </a:p>
          <a:p>
            <a:pPr lvl="1">
              <a:lnSpc>
                <a:spcPct val="120000"/>
              </a:lnSpc>
              <a:buFont typeface="Courier New" panose="02070309020205020404" pitchFamily="49" charset="0"/>
              <a:buChar char="o"/>
            </a:pPr>
            <a:r>
              <a:rPr lang="sv-SE" sz="4800" dirty="0"/>
              <a:t>Vill ej dia</a:t>
            </a:r>
          </a:p>
          <a:p>
            <a:pPr lvl="1">
              <a:lnSpc>
                <a:spcPct val="120000"/>
              </a:lnSpc>
              <a:buFont typeface="Courier New" panose="02070309020205020404" pitchFamily="49" charset="0"/>
              <a:buChar char="o"/>
            </a:pPr>
            <a:r>
              <a:rPr lang="sv-SE" sz="4800" dirty="0"/>
              <a:t>Små punktformiga blödningar </a:t>
            </a:r>
            <a:r>
              <a:rPr lang="sv-SE" sz="4800" dirty="0" err="1"/>
              <a:t>sk</a:t>
            </a:r>
            <a:r>
              <a:rPr lang="sv-SE" sz="4800" dirty="0"/>
              <a:t> </a:t>
            </a:r>
            <a:r>
              <a:rPr lang="sv-SE" sz="4800" dirty="0" err="1"/>
              <a:t>petechier</a:t>
            </a:r>
            <a:endParaRPr lang="sv-SE" sz="4800" dirty="0"/>
          </a:p>
          <a:p>
            <a:pPr lvl="1">
              <a:lnSpc>
                <a:spcPct val="120000"/>
              </a:lnSpc>
              <a:buFont typeface="Courier New" panose="02070309020205020404" pitchFamily="49" charset="0"/>
              <a:buChar char="o"/>
            </a:pPr>
            <a:r>
              <a:rPr lang="sv-SE" sz="4800" dirty="0"/>
              <a:t>Näsflöde</a:t>
            </a:r>
          </a:p>
          <a:p>
            <a:pPr lvl="1">
              <a:lnSpc>
                <a:spcPct val="120000"/>
              </a:lnSpc>
              <a:buFont typeface="Courier New" panose="02070309020205020404" pitchFamily="49" charset="0"/>
              <a:buChar char="o"/>
            </a:pPr>
            <a:r>
              <a:rPr lang="sv-SE" sz="4800" dirty="0"/>
              <a:t>Neurologiskt, paddlar, kramper</a:t>
            </a:r>
          </a:p>
          <a:p>
            <a:pPr lvl="1">
              <a:lnSpc>
                <a:spcPct val="120000"/>
              </a:lnSpc>
              <a:buFont typeface="Courier New" panose="02070309020205020404" pitchFamily="49" charset="0"/>
              <a:buChar char="o"/>
            </a:pPr>
            <a:r>
              <a:rPr lang="sv-SE" sz="4800" dirty="0"/>
              <a:t>Upp till 50% mortalitet</a:t>
            </a:r>
          </a:p>
          <a:p>
            <a:pPr lvl="1">
              <a:lnSpc>
                <a:spcPct val="120000"/>
              </a:lnSpc>
              <a:buFont typeface="Courier New" panose="02070309020205020404" pitchFamily="49" charset="0"/>
              <a:buChar char="o"/>
            </a:pPr>
            <a:r>
              <a:rPr lang="sv-SE" sz="4800" b="1" dirty="0"/>
              <a:t>Diagnos: obduktion</a:t>
            </a:r>
          </a:p>
          <a:p>
            <a:pPr>
              <a:buFont typeface="Courier New" panose="02070309020205020404" pitchFamily="49" charset="0"/>
              <a:buChar char="o"/>
            </a:pPr>
            <a:r>
              <a:rPr lang="sv-SE" sz="4800" dirty="0"/>
              <a:t>Ingen bra behandling</a:t>
            </a:r>
            <a:r>
              <a:rPr lang="sv-SE" sz="4800" dirty="0">
                <a:solidFill>
                  <a:srgbClr val="FFFF00"/>
                </a:solidFill>
              </a:rPr>
              <a:t>, profylax viktigast</a:t>
            </a:r>
            <a:r>
              <a:rPr lang="sv-SE" sz="4800" dirty="0"/>
              <a:t>. Om tecken på sjukdom så höj valps kroppstemperatur till mer än 38 grader  i minst 2 timmar och låt inte temperatur gå under 37 grader under 24 timmar.  Virus kan ej replikeras!!</a:t>
            </a:r>
          </a:p>
          <a:p>
            <a:pPr>
              <a:buFont typeface="Courier New" panose="02070309020205020404" pitchFamily="49" charset="0"/>
              <a:buChar char="o"/>
            </a:pPr>
            <a:r>
              <a:rPr lang="sv-SE" sz="4800" b="1" i="1" dirty="0">
                <a:solidFill>
                  <a:srgbClr val="FFFF00"/>
                </a:solidFill>
              </a:rPr>
              <a:t>Herpesvaccin</a:t>
            </a:r>
            <a:r>
              <a:rPr lang="sv-SE" sz="4800" b="1" dirty="0">
                <a:solidFill>
                  <a:srgbClr val="FFFF00"/>
                </a:solidFill>
              </a:rPr>
              <a:t>ering.  </a:t>
            </a:r>
            <a:r>
              <a:rPr lang="sv-SE" sz="4800" dirty="0"/>
              <a:t>Syftet är att genom en aktiv immunisering av tiken ge en passiv immunitet hos valparna via råmjölken. Vaccinationen är alltså till för att skydda valparna! </a:t>
            </a:r>
          </a:p>
          <a:p>
            <a:pPr>
              <a:buFont typeface="Courier New" panose="02070309020205020404" pitchFamily="49" charset="0"/>
              <a:buChar char="o"/>
            </a:pPr>
            <a:r>
              <a:rPr lang="sv-SE" sz="4800" dirty="0"/>
              <a:t>      2 injektioner: </a:t>
            </a:r>
          </a:p>
          <a:p>
            <a:pPr lvl="1">
              <a:buFont typeface="Courier New" panose="02070309020205020404" pitchFamily="49" charset="0"/>
              <a:buChar char="o"/>
            </a:pPr>
            <a:r>
              <a:rPr lang="sv-SE" sz="4800" dirty="0"/>
              <a:t>1:a ges under löp, senast 10 </a:t>
            </a:r>
            <a:r>
              <a:rPr lang="sv-SE" sz="4800" dirty="0" err="1"/>
              <a:t>dgr</a:t>
            </a:r>
            <a:r>
              <a:rPr lang="sv-SE" sz="4800" dirty="0"/>
              <a:t> efter parning, </a:t>
            </a:r>
          </a:p>
          <a:p>
            <a:pPr lvl="1">
              <a:buFont typeface="Courier New" panose="02070309020205020404" pitchFamily="49" charset="0"/>
              <a:buChar char="o"/>
            </a:pPr>
            <a:r>
              <a:rPr lang="sv-SE" sz="4800" dirty="0"/>
              <a:t>2:a  ges 1-2 v före </a:t>
            </a:r>
            <a:r>
              <a:rPr lang="sv-SE" sz="4800" dirty="0" err="1"/>
              <a:t>partus</a:t>
            </a:r>
            <a:endParaRPr lang="sv-SE" sz="4800" dirty="0"/>
          </a:p>
          <a:p>
            <a:endParaRPr lang="sv-SE" sz="3000" dirty="0"/>
          </a:p>
          <a:p>
            <a:pPr marL="0" indent="0">
              <a:buNone/>
            </a:pPr>
            <a:endParaRPr lang="sv-SE" dirty="0"/>
          </a:p>
        </p:txBody>
      </p:sp>
      <p:pic>
        <p:nvPicPr>
          <p:cNvPr id="4" name="Bildobjekt 3" descr="En bild som visar ritning&#10;&#10;Automatiskt genererad beskrivning">
            <a:extLst>
              <a:ext uri="{FF2B5EF4-FFF2-40B4-BE49-F238E27FC236}">
                <a16:creationId xmlns:a16="http://schemas.microsoft.com/office/drawing/2014/main" id="{9A5F4DF8-430A-44ED-973A-1C406B1EFB7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6410" r="94765">
                        <a14:foregroundMark x1="6517" y1="31563" x2="6517" y2="31563"/>
                        <a14:foregroundMark x1="14530" y1="34063" x2="14530" y2="34063"/>
                        <a14:foregroundMark x1="21368" y1="34063" x2="21368" y2="34063"/>
                        <a14:foregroundMark x1="28419" y1="35938" x2="28419" y2="35938"/>
                        <a14:foregroundMark x1="34509" y1="37813" x2="34509" y2="37813"/>
                        <a14:foregroundMark x1="41880" y1="35938" x2="41880" y2="35938"/>
                        <a14:foregroundMark x1="49786" y1="32500" x2="49786" y2="32500"/>
                        <a14:foregroundMark x1="56944" y1="30312" x2="56944" y2="30312"/>
                        <a14:foregroundMark x1="49893" y1="54063" x2="49893" y2="54063"/>
                        <a14:foregroundMark x1="11111" y1="65938" x2="11111" y2="65938"/>
                        <a14:foregroundMark x1="20406" y1="69688" x2="20406" y2="69688"/>
                        <a14:foregroundMark x1="27457" y1="72500" x2="27457" y2="72500"/>
                        <a14:foregroundMark x1="30021" y1="75313" x2="30021" y2="75313"/>
                        <a14:foregroundMark x1="38248" y1="72813" x2="38248" y2="72813"/>
                        <a14:foregroundMark x1="41239" y1="77188" x2="41239" y2="77188"/>
                        <a14:foregroundMark x1="46581" y1="74688" x2="46581" y2="74688"/>
                        <a14:foregroundMark x1="51389" y1="74688" x2="51389" y2="74688"/>
                        <a14:foregroundMark x1="58761" y1="73750" x2="58761" y2="73750"/>
                        <a14:foregroundMark x1="94765" y1="53125" x2="94765" y2="53125"/>
                      </a14:backgroundRemoval>
                    </a14:imgEffect>
                  </a14:imgLayer>
                </a14:imgProps>
              </a:ext>
              <a:ext uri="{28A0092B-C50C-407E-A947-70E740481C1C}">
                <a14:useLocalDpi xmlns:a14="http://schemas.microsoft.com/office/drawing/2010/main" val="0"/>
              </a:ext>
            </a:extLst>
          </a:blip>
          <a:stretch>
            <a:fillRect/>
          </a:stretch>
        </p:blipFill>
        <p:spPr>
          <a:xfrm>
            <a:off x="8610599" y="5621129"/>
            <a:ext cx="3481081" cy="1190113"/>
          </a:xfrm>
          <a:prstGeom prst="rect">
            <a:avLst/>
          </a:prstGeom>
        </p:spPr>
      </p:pic>
    </p:spTree>
    <p:extLst>
      <p:ext uri="{BB962C8B-B14F-4D97-AF65-F5344CB8AC3E}">
        <p14:creationId xmlns:p14="http://schemas.microsoft.com/office/powerpoint/2010/main" val="3032392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E22A3D-05CD-4014-ADC5-1152F9C88508}"/>
              </a:ext>
            </a:extLst>
          </p:cNvPr>
          <p:cNvSpPr>
            <a:spLocks noGrp="1"/>
          </p:cNvSpPr>
          <p:nvPr>
            <p:ph type="title"/>
          </p:nvPr>
        </p:nvSpPr>
        <p:spPr>
          <a:xfrm>
            <a:off x="646111" y="452718"/>
            <a:ext cx="9404723" cy="827442"/>
          </a:xfrm>
        </p:spPr>
        <p:txBody>
          <a:bodyPr/>
          <a:lstStyle/>
          <a:p>
            <a:pPr algn="ctr"/>
            <a:r>
              <a:rPr lang="sv-SE" sz="2800" dirty="0"/>
              <a:t>Vad händer under en normal förlossning?</a:t>
            </a:r>
          </a:p>
        </p:txBody>
      </p:sp>
      <p:sp>
        <p:nvSpPr>
          <p:cNvPr id="3" name="Platshållare för innehåll 2">
            <a:extLst>
              <a:ext uri="{FF2B5EF4-FFF2-40B4-BE49-F238E27FC236}">
                <a16:creationId xmlns:a16="http://schemas.microsoft.com/office/drawing/2014/main" id="{5B941D5A-7A99-4396-8EC6-44A8D2819FB3}"/>
              </a:ext>
            </a:extLst>
          </p:cNvPr>
          <p:cNvSpPr>
            <a:spLocks noGrp="1"/>
          </p:cNvSpPr>
          <p:nvPr>
            <p:ph sz="half" idx="1"/>
          </p:nvPr>
        </p:nvSpPr>
        <p:spPr>
          <a:xfrm>
            <a:off x="1082992" y="1280161"/>
            <a:ext cx="4396339" cy="5334000"/>
          </a:xfrm>
        </p:spPr>
        <p:txBody>
          <a:bodyPr>
            <a:normAutofit fontScale="92500" lnSpcReduction="10000"/>
          </a:bodyPr>
          <a:lstStyle/>
          <a:p>
            <a:pPr>
              <a:lnSpc>
                <a:spcPct val="90000"/>
              </a:lnSpc>
              <a:buFont typeface="Courier New" panose="02070309020205020404" pitchFamily="49" charset="0"/>
              <a:buChar char="o"/>
            </a:pPr>
            <a:r>
              <a:rPr lang="sv-SE" altLang="sv-SE" sz="1600" dirty="0"/>
              <a:t>Progesteronet sjunker till basala värden inom 24-48 timmar före </a:t>
            </a:r>
            <a:r>
              <a:rPr lang="sv-SE" altLang="sv-SE" sz="1600" dirty="0" err="1"/>
              <a:t>partus</a:t>
            </a:r>
            <a:r>
              <a:rPr lang="sv-SE" altLang="sv-SE" sz="1600" dirty="0"/>
              <a:t>.</a:t>
            </a:r>
          </a:p>
          <a:p>
            <a:pPr>
              <a:lnSpc>
                <a:spcPct val="90000"/>
              </a:lnSpc>
              <a:buFont typeface="Courier New" panose="02070309020205020404" pitchFamily="49" charset="0"/>
              <a:buChar char="o"/>
            </a:pPr>
            <a:r>
              <a:rPr lang="sv-SE" altLang="sv-SE" sz="1600" dirty="0"/>
              <a:t>Kroppstemperaturen sjunker därmed men stiger när förlossningen börjar på grund av </a:t>
            </a:r>
            <a:r>
              <a:rPr lang="sv-SE" altLang="sv-SE" sz="1600" dirty="0" err="1"/>
              <a:t>myometrieaktiviteten</a:t>
            </a:r>
            <a:r>
              <a:rPr lang="sv-SE" altLang="sv-SE" sz="1600" dirty="0"/>
              <a:t> i livmodern.</a:t>
            </a:r>
          </a:p>
          <a:p>
            <a:pPr>
              <a:buFont typeface="Courier New" panose="02070309020205020404" pitchFamily="49" charset="0"/>
              <a:buChar char="o"/>
            </a:pPr>
            <a:r>
              <a:rPr lang="sv-SE" altLang="sv-SE" sz="1600" dirty="0"/>
              <a:t>Detta sker troligen genom att fostret har mognat och kortisol frigörs från fostrets och tikens binjurar</a:t>
            </a:r>
          </a:p>
          <a:p>
            <a:pPr>
              <a:lnSpc>
                <a:spcPct val="90000"/>
              </a:lnSpc>
              <a:buFont typeface="Courier New" panose="02070309020205020404" pitchFamily="49" charset="0"/>
              <a:buChar char="o"/>
            </a:pPr>
            <a:r>
              <a:rPr lang="sv-SE" altLang="sv-SE" sz="1600" b="1" dirty="0">
                <a:solidFill>
                  <a:srgbClr val="FFFF00"/>
                </a:solidFill>
              </a:rPr>
              <a:t>Öppningsstadiet</a:t>
            </a:r>
            <a:r>
              <a:rPr lang="sv-SE" altLang="sv-SE" sz="1600" dirty="0">
                <a:solidFill>
                  <a:srgbClr val="FFFF00"/>
                </a:solidFill>
              </a:rPr>
              <a:t>:</a:t>
            </a:r>
            <a:r>
              <a:rPr lang="sv-SE" altLang="sv-SE" sz="1600" dirty="0"/>
              <a:t> 6-12 timmar</a:t>
            </a:r>
          </a:p>
          <a:p>
            <a:pPr lvl="1">
              <a:buFont typeface="Courier New" panose="02070309020205020404" pitchFamily="49" charset="0"/>
              <a:buChar char="o"/>
            </a:pPr>
            <a:r>
              <a:rPr lang="sv-SE" altLang="sv-SE" sz="1200" dirty="0"/>
              <a:t>Livmoderhalsen vidgas </a:t>
            </a:r>
          </a:p>
          <a:p>
            <a:pPr lvl="1">
              <a:buFont typeface="Courier New" panose="02070309020205020404" pitchFamily="49" charset="0"/>
              <a:buChar char="o"/>
            </a:pPr>
            <a:r>
              <a:rPr lang="sv-SE" altLang="sv-SE" sz="1200" dirty="0"/>
              <a:t>orolig, bäddar</a:t>
            </a:r>
          </a:p>
          <a:p>
            <a:pPr lvl="1">
              <a:buFont typeface="Courier New" panose="02070309020205020404" pitchFamily="49" charset="0"/>
              <a:buChar char="o"/>
            </a:pPr>
            <a:r>
              <a:rPr lang="sv-SE" altLang="sv-SE" sz="1200" dirty="0"/>
              <a:t>Skakningar</a:t>
            </a:r>
          </a:p>
          <a:p>
            <a:pPr lvl="1">
              <a:buFont typeface="Courier New" panose="02070309020205020404" pitchFamily="49" charset="0"/>
              <a:buChar char="o"/>
            </a:pPr>
            <a:r>
              <a:rPr lang="sv-SE" altLang="sv-SE" sz="1200" dirty="0"/>
              <a:t>Livmoderns muskler drar ihop sig (kontraheras). Detta är inte de kraftiga  synliga krystvärkarna)</a:t>
            </a:r>
          </a:p>
          <a:p>
            <a:pPr>
              <a:lnSpc>
                <a:spcPct val="90000"/>
              </a:lnSpc>
              <a:buFont typeface="Courier New" panose="02070309020205020404" pitchFamily="49" charset="0"/>
              <a:buChar char="o"/>
            </a:pPr>
            <a:r>
              <a:rPr lang="sv-SE" altLang="sv-SE" sz="1600" b="1" dirty="0">
                <a:solidFill>
                  <a:srgbClr val="FFFF00"/>
                </a:solidFill>
              </a:rPr>
              <a:t>Utdrivningsstadiet</a:t>
            </a:r>
            <a:r>
              <a:rPr lang="sv-SE" altLang="sv-SE" sz="1600" dirty="0">
                <a:solidFill>
                  <a:srgbClr val="FFFF00"/>
                </a:solidFill>
              </a:rPr>
              <a:t>:</a:t>
            </a:r>
            <a:r>
              <a:rPr lang="sv-SE" altLang="sv-SE" sz="1600" dirty="0"/>
              <a:t> ej längre än 12 timmar </a:t>
            </a:r>
          </a:p>
          <a:p>
            <a:pPr lvl="1">
              <a:buFont typeface="Courier New" panose="02070309020205020404" pitchFamily="49" charset="0"/>
              <a:buChar char="o"/>
            </a:pPr>
            <a:r>
              <a:rPr lang="sv-SE" altLang="sv-SE" sz="1200" dirty="0"/>
              <a:t>normal kroppstemperatur, </a:t>
            </a:r>
          </a:p>
          <a:p>
            <a:pPr lvl="1">
              <a:buFont typeface="Courier New" panose="02070309020205020404" pitchFamily="49" charset="0"/>
              <a:buChar char="o"/>
            </a:pPr>
            <a:r>
              <a:rPr lang="sv-SE" altLang="sv-SE" sz="1200" dirty="0"/>
              <a:t>cervix </a:t>
            </a:r>
            <a:r>
              <a:rPr lang="sv-SE" altLang="sv-SE" sz="1200" dirty="0" err="1"/>
              <a:t>dilaterad</a:t>
            </a:r>
            <a:endParaRPr lang="sv-SE" altLang="sv-SE" sz="1200" dirty="0"/>
          </a:p>
          <a:p>
            <a:pPr lvl="1">
              <a:buFont typeface="Courier New" panose="02070309020205020404" pitchFamily="49" charset="0"/>
              <a:buChar char="o"/>
            </a:pPr>
            <a:r>
              <a:rPr lang="sv-SE" altLang="sv-SE" sz="1200" dirty="0"/>
              <a:t>Krystvärkar-synliga</a:t>
            </a:r>
          </a:p>
          <a:p>
            <a:pPr>
              <a:lnSpc>
                <a:spcPct val="90000"/>
              </a:lnSpc>
              <a:buFont typeface="Courier New" panose="02070309020205020404" pitchFamily="49" charset="0"/>
              <a:buChar char="o"/>
            </a:pPr>
            <a:r>
              <a:rPr lang="sv-SE" altLang="sv-SE" sz="1600" b="1" dirty="0">
                <a:solidFill>
                  <a:srgbClr val="FFFF00"/>
                </a:solidFill>
              </a:rPr>
              <a:t>Efterbördsstadiet:</a:t>
            </a:r>
            <a:r>
              <a:rPr lang="sv-SE" altLang="sv-SE" sz="1600" dirty="0"/>
              <a:t> 5-15 min efter varje valp!</a:t>
            </a:r>
            <a:endParaRPr lang="sv-SE" dirty="0"/>
          </a:p>
        </p:txBody>
      </p:sp>
      <p:pic>
        <p:nvPicPr>
          <p:cNvPr id="6" name="Platshållare för innehåll 5">
            <a:extLst>
              <a:ext uri="{FF2B5EF4-FFF2-40B4-BE49-F238E27FC236}">
                <a16:creationId xmlns:a16="http://schemas.microsoft.com/office/drawing/2014/main" id="{27548AE7-CD66-45FF-A17E-3ADF735E3A5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87270" y="1278309"/>
            <a:ext cx="2615756" cy="4344671"/>
          </a:xfrm>
          <a:prstGeom prst="rect">
            <a:avLst/>
          </a:prstGeom>
          <a:ln>
            <a:noFill/>
          </a:ln>
          <a:effectLst/>
        </p:spPr>
      </p:pic>
      <p:pic>
        <p:nvPicPr>
          <p:cNvPr id="5" name="Bildobjekt 4" descr="En bild som visar ritning&#10;&#10;Automatiskt genererad beskrivning">
            <a:extLst>
              <a:ext uri="{FF2B5EF4-FFF2-40B4-BE49-F238E27FC236}">
                <a16:creationId xmlns:a16="http://schemas.microsoft.com/office/drawing/2014/main" id="{7BE31FC8-737F-44EF-B49E-96C9A6AB4BC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6410" r="94765">
                        <a14:foregroundMark x1="6517" y1="31563" x2="6517" y2="31563"/>
                        <a14:foregroundMark x1="14530" y1="34063" x2="14530" y2="34063"/>
                        <a14:foregroundMark x1="21368" y1="34063" x2="21368" y2="34063"/>
                        <a14:foregroundMark x1="28419" y1="35938" x2="28419" y2="35938"/>
                        <a14:foregroundMark x1="34509" y1="37813" x2="34509" y2="37813"/>
                        <a14:foregroundMark x1="41880" y1="35938" x2="41880" y2="35938"/>
                        <a14:foregroundMark x1="49786" y1="32500" x2="49786" y2="32500"/>
                        <a14:foregroundMark x1="56944" y1="30312" x2="56944" y2="30312"/>
                        <a14:foregroundMark x1="49893" y1="54063" x2="49893" y2="54063"/>
                        <a14:foregroundMark x1="11111" y1="65938" x2="11111" y2="65938"/>
                        <a14:foregroundMark x1="20406" y1="69688" x2="20406" y2="69688"/>
                        <a14:foregroundMark x1="27457" y1="72500" x2="27457" y2="72500"/>
                        <a14:foregroundMark x1="30021" y1="75313" x2="30021" y2="75313"/>
                        <a14:foregroundMark x1="38248" y1="72813" x2="38248" y2="72813"/>
                        <a14:foregroundMark x1="41239" y1="77188" x2="41239" y2="77188"/>
                        <a14:foregroundMark x1="46581" y1="74688" x2="46581" y2="74688"/>
                        <a14:foregroundMark x1="51389" y1="74688" x2="51389" y2="74688"/>
                        <a14:foregroundMark x1="58761" y1="73750" x2="58761" y2="73750"/>
                        <a14:foregroundMark x1="94765" y1="53125" x2="94765" y2="53125"/>
                      </a14:backgroundRemoval>
                    </a14:imgEffect>
                  </a14:imgLayer>
                </a14:imgProps>
              </a:ext>
              <a:ext uri="{28A0092B-C50C-407E-A947-70E740481C1C}">
                <a14:useLocalDpi xmlns:a14="http://schemas.microsoft.com/office/drawing/2010/main" val="0"/>
              </a:ext>
            </a:extLst>
          </a:blip>
          <a:stretch>
            <a:fillRect/>
          </a:stretch>
        </p:blipFill>
        <p:spPr>
          <a:xfrm>
            <a:off x="8610599" y="5621129"/>
            <a:ext cx="3481081" cy="1190113"/>
          </a:xfrm>
          <a:prstGeom prst="rect">
            <a:avLst/>
          </a:prstGeom>
        </p:spPr>
      </p:pic>
    </p:spTree>
    <p:extLst>
      <p:ext uri="{BB962C8B-B14F-4D97-AF65-F5344CB8AC3E}">
        <p14:creationId xmlns:p14="http://schemas.microsoft.com/office/powerpoint/2010/main" val="31428006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
  <a:themeElements>
    <a:clrScheme name="Aspek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J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J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708</TotalTime>
  <Words>1262</Words>
  <Application>Microsoft Office PowerPoint</Application>
  <PresentationFormat>Bredbild</PresentationFormat>
  <Paragraphs>157</Paragraphs>
  <Slides>14</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14</vt:i4>
      </vt:variant>
    </vt:vector>
  </HeadingPairs>
  <TitlesOfParts>
    <vt:vector size="19" baseType="lpstr">
      <vt:lpstr>Arial</vt:lpstr>
      <vt:lpstr>Century Gothic</vt:lpstr>
      <vt:lpstr>Courier New</vt:lpstr>
      <vt:lpstr>Wingdings 3</vt:lpstr>
      <vt:lpstr>Jon</vt:lpstr>
      <vt:lpstr>Från parning till valplåda</vt:lpstr>
      <vt:lpstr> Från parning till valplåda</vt:lpstr>
      <vt:lpstr>Hitta rätt parningsdag</vt:lpstr>
      <vt:lpstr>Hormonerna under löp</vt:lpstr>
      <vt:lpstr>Från parning till valpning</vt:lpstr>
      <vt:lpstr>Varför blir inte tiken dräktig?</vt:lpstr>
      <vt:lpstr>Herpesinfektion</vt:lpstr>
      <vt:lpstr>Herpesinfektion</vt:lpstr>
      <vt:lpstr>Vad händer under en normal förlossning?</vt:lpstr>
      <vt:lpstr>Hur länge kan man vänta innan någon valp föds?  Valpningen bör ej vara mer än ett dygn av djurskyddsskäl!  </vt:lpstr>
      <vt:lpstr>Vad frågar vi när en ”valptik” ringer?</vt:lpstr>
      <vt:lpstr>Hur tar vi hand om valparna?</vt:lpstr>
      <vt:lpstr>Vad kan drabba den lilla valpen – ta hand om själv eller kontakta veterinär?</vt:lpstr>
      <vt:lpstr>Eklampsi - kalkbrist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Från parning till valplåda</dc:title>
  <dc:creator>Anna Jönsson</dc:creator>
  <cp:lastModifiedBy>Michael Knutas</cp:lastModifiedBy>
  <cp:revision>21</cp:revision>
  <dcterms:created xsi:type="dcterms:W3CDTF">2020-02-13T12:56:08Z</dcterms:created>
  <dcterms:modified xsi:type="dcterms:W3CDTF">2020-02-26T11:30:18Z</dcterms:modified>
</cp:coreProperties>
</file>